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2" r:id="rId4"/>
    <p:sldId id="268" r:id="rId5"/>
    <p:sldId id="258" r:id="rId6"/>
    <p:sldId id="260" r:id="rId7"/>
    <p:sldId id="261" r:id="rId8"/>
    <p:sldId id="262" r:id="rId9"/>
    <p:sldId id="271" r:id="rId10"/>
    <p:sldId id="273" r:id="rId11"/>
    <p:sldId id="274" r:id="rId12"/>
    <p:sldId id="266" r:id="rId13"/>
  </p:sldIdLst>
  <p:sldSz cx="14630400" cy="8229600"/>
  <p:notesSz cx="8229600" cy="14630400"/>
  <p:embeddedFontLst>
    <p:embeddedFont>
      <p:font typeface="Arial Black" panose="020B0A04020102020204" pitchFamily="34" charset="0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Bookman Old Style" panose="02050604050505020204" pitchFamily="18" charset="0"/>
      <p:regular r:id="rId20"/>
      <p:bold r:id="rId21"/>
      <p:italic r:id="rId22"/>
      <p:boldItalic r:id="rId23"/>
    </p:embeddedFont>
    <p:embeddedFont>
      <p:font typeface="Chiller" panose="04020404031007020602" pitchFamily="82" charset="0"/>
      <p:regular r:id="rId24"/>
    </p:embeddedFont>
    <p:embeddedFont>
      <p:font typeface="Corben" panose="020B0604020202020204" charset="0"/>
      <p:regular r:id="rId25"/>
    </p:embeddedFont>
    <p:embeddedFont>
      <p:font typeface="League Spartan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40" d="100"/>
          <a:sy n="40" d="100"/>
        </p:scale>
        <p:origin x="1284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484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A63E0-8C2A-5858-4F0C-D96B07F79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CF90C-385D-751A-BE18-10BBB5053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37668-2571-15D6-37B4-06A4FBCFE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3007F-D071-F285-38AC-DBA21B39F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96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D8102-5E18-327F-CAA9-2AED980E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095DA-62DE-C0A1-CB12-EC056DE91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7A734-A83C-A998-B8E9-210743E8D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AEE45-A16B-F06E-29AD-74D40440D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98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D1A7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sv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50558" y="873681"/>
            <a:ext cx="7842885" cy="580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4000" b="1" dirty="0"/>
              <a:t>SOSIALISASI </a:t>
            </a:r>
          </a:p>
          <a:p>
            <a:pPr algn="ctr"/>
            <a:r>
              <a:rPr lang="en-US" sz="3200" dirty="0">
                <a:sym typeface="League Spartan"/>
              </a:rPr>
              <a:t>PENCEGAHAN DAN PENANGANAN </a:t>
            </a:r>
          </a:p>
          <a:p>
            <a:pPr algn="ctr"/>
            <a:r>
              <a:rPr lang="en-US" sz="3200" dirty="0">
                <a:sym typeface="League Spartan"/>
              </a:rPr>
              <a:t>KEKERASAN SEKSUAL </a:t>
            </a:r>
          </a:p>
          <a:p>
            <a:pPr algn="ctr"/>
            <a:r>
              <a:rPr lang="en-US" sz="3200" dirty="0">
                <a:sym typeface="League Spartan"/>
              </a:rPr>
              <a:t>DI PERGURUAN TINGGI </a:t>
            </a:r>
          </a:p>
          <a:p>
            <a:pPr algn="ctr">
              <a:lnSpc>
                <a:spcPts val="4550"/>
              </a:lnSpc>
            </a:pPr>
            <a:endParaRPr lang="en-US" sz="3600" b="1" i="1" dirty="0"/>
          </a:p>
          <a:p>
            <a:pPr marL="0" indent="0" algn="l">
              <a:lnSpc>
                <a:spcPts val="4550"/>
              </a:lnSpc>
              <a:buNone/>
            </a:pPr>
            <a:endParaRPr lang="en-US" sz="3650" b="1" dirty="0"/>
          </a:p>
        </p:txBody>
      </p:sp>
      <p:sp>
        <p:nvSpPr>
          <p:cNvPr id="4" name="Text 1"/>
          <p:cNvSpPr/>
          <p:nvPr/>
        </p:nvSpPr>
        <p:spPr>
          <a:xfrm>
            <a:off x="650558" y="5015739"/>
            <a:ext cx="7842885" cy="1167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Arial Black" panose="020B0A04020102020204" pitchFamily="34" charset="0"/>
              </a:rPr>
              <a:t>Dr. Joni </a:t>
            </a:r>
            <a:r>
              <a:rPr lang="en-US" sz="2400" b="1" dirty="0" err="1">
                <a:latin typeface="Arial Black" panose="020B0A04020102020204" pitchFamily="34" charset="0"/>
              </a:rPr>
              <a:t>Alizon</a:t>
            </a:r>
            <a:r>
              <a:rPr lang="en-US" sz="2400" b="1" dirty="0">
                <a:latin typeface="Arial Black" panose="020B0A04020102020204" pitchFamily="34" charset="0"/>
              </a:rPr>
              <a:t>, SH., MH</a:t>
            </a:r>
          </a:p>
          <a:p>
            <a:pPr marL="0" indent="0" algn="ctr">
              <a:buNone/>
            </a:pPr>
            <a:r>
              <a:rPr lang="en-US" b="1" dirty="0">
                <a:latin typeface="Arial Black" panose="020B0A04020102020204" pitchFamily="34" charset="0"/>
              </a:rPr>
              <a:t>(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KOORDINATOR PENANGANAN DAN ADVOKASI SATGAS PPKS)</a:t>
            </a:r>
          </a:p>
          <a:p>
            <a:pPr marL="0" indent="0" algn="ctr">
              <a:buNone/>
            </a:pP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Narrow" panose="020B06060202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14D90-C45D-2498-58EB-49D55E9B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775" y="2920239"/>
            <a:ext cx="2076450" cy="2095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9B043F-5853-183F-A28E-F4B36CFDEF13}"/>
              </a:ext>
            </a:extLst>
          </p:cNvPr>
          <p:cNvSpPr/>
          <p:nvPr/>
        </p:nvSpPr>
        <p:spPr>
          <a:xfrm>
            <a:off x="0" y="6525740"/>
            <a:ext cx="9144000" cy="16603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>
                <a:latin typeface="Arial Narrow" panose="020B0606020202030204" pitchFamily="34" charset="0"/>
              </a:rPr>
              <a:t>DISAMPAIKAN DALAM PERTEMUAN DOSEN &amp; TENDIK FAKULTAS SYARIAH DAN HUKUM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SELASA 10 FEBRUARI  2026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8DABB4B-E23C-9DB8-DE09-B8EFCF41DD2A}"/>
              </a:ext>
            </a:extLst>
          </p:cNvPr>
          <p:cNvSpPr/>
          <p:nvPr/>
        </p:nvSpPr>
        <p:spPr>
          <a:xfrm>
            <a:off x="9144001" y="43502"/>
            <a:ext cx="5486400" cy="8186097"/>
          </a:xfrm>
          <a:custGeom>
            <a:avLst/>
            <a:gdLst/>
            <a:ahLst/>
            <a:cxnLst/>
            <a:rect l="l" t="t" r="r" b="b"/>
            <a:pathLst>
              <a:path w="6899062" h="12254314">
                <a:moveTo>
                  <a:pt x="0" y="0"/>
                </a:moveTo>
                <a:lnTo>
                  <a:pt x="6899062" y="0"/>
                </a:lnTo>
                <a:lnTo>
                  <a:pt x="6899062" y="12254314"/>
                </a:lnTo>
                <a:lnTo>
                  <a:pt x="0" y="12254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361" t="-539" r="-101855" b="-10263"/>
            </a:stretch>
          </a:blipFill>
        </p:spPr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4E7FFA69-AB46-9180-2E51-EE9FDCC4D304}"/>
              </a:ext>
            </a:extLst>
          </p:cNvPr>
          <p:cNvGrpSpPr/>
          <p:nvPr/>
        </p:nvGrpSpPr>
        <p:grpSpPr>
          <a:xfrm>
            <a:off x="12633682" y="0"/>
            <a:ext cx="1996718" cy="905541"/>
            <a:chOff x="0" y="0"/>
            <a:chExt cx="2662290" cy="1207389"/>
          </a:xfrm>
        </p:grpSpPr>
        <p:grpSp>
          <p:nvGrpSpPr>
            <p:cNvPr id="8" name="Group 16">
              <a:extLst>
                <a:ext uri="{FF2B5EF4-FFF2-40B4-BE49-F238E27FC236}">
                  <a16:creationId xmlns:a16="http://schemas.microsoft.com/office/drawing/2014/main" id="{E97262F0-8E17-55A0-3617-0AE8CF5E104F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11" name="Freeform 17">
                <a:extLst>
                  <a:ext uri="{FF2B5EF4-FFF2-40B4-BE49-F238E27FC236}">
                    <a16:creationId xmlns:a16="http://schemas.microsoft.com/office/drawing/2014/main" id="{1C9D492E-36C1-562D-730F-9716EAD29DE9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2F920C62-58AB-57B7-FC1F-CF434C0A7B5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FB1B4F82-F60E-B0F5-9778-FF77FD8E5474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655" b="-2655"/>
              </a:stretch>
            </a:blipFill>
          </p:spPr>
        </p: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43EF50B0-9FC8-4A4D-2634-A3264B50C8D1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06E73A9-2713-B46A-B7FF-140D1531F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7051"/>
            <a:ext cx="14779255" cy="710254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5749942-7A46-837E-D3F0-745E52B6FCF1}"/>
              </a:ext>
            </a:extLst>
          </p:cNvPr>
          <p:cNvSpPr/>
          <p:nvPr/>
        </p:nvSpPr>
        <p:spPr>
          <a:xfrm>
            <a:off x="0" y="106326"/>
            <a:ext cx="13131800" cy="102072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Chiller" panose="04020404031007020602" pitchFamily="82" charset="0"/>
              </a:rPr>
              <a:t>DATA KEKERASAN SEKSUAL DI UIN SUSKA RIAU TAHUN 2025</a:t>
            </a:r>
            <a:endParaRPr lang="en-US" sz="3200" b="1" dirty="0">
              <a:solidFill>
                <a:srgbClr val="C00000"/>
              </a:solidFill>
              <a:latin typeface="Chiller" panose="04020404031007020602" pitchFamily="82" charset="0"/>
            </a:endParaRP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C013DB64-D49E-3ACB-60A2-D5E4BA254096}"/>
              </a:ext>
            </a:extLst>
          </p:cNvPr>
          <p:cNvGrpSpPr/>
          <p:nvPr/>
        </p:nvGrpSpPr>
        <p:grpSpPr>
          <a:xfrm>
            <a:off x="12957169" y="123158"/>
            <a:ext cx="1673231" cy="905541"/>
            <a:chOff x="0" y="0"/>
            <a:chExt cx="2662290" cy="1207389"/>
          </a:xfrm>
        </p:grpSpPr>
        <p:grpSp>
          <p:nvGrpSpPr>
            <p:cNvPr id="3" name="Group 16">
              <a:extLst>
                <a:ext uri="{FF2B5EF4-FFF2-40B4-BE49-F238E27FC236}">
                  <a16:creationId xmlns:a16="http://schemas.microsoft.com/office/drawing/2014/main" id="{34242FD6-55CC-D59A-FCE0-6AA196864763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6" name="Freeform 17">
                <a:extLst>
                  <a:ext uri="{FF2B5EF4-FFF2-40B4-BE49-F238E27FC236}">
                    <a16:creationId xmlns:a16="http://schemas.microsoft.com/office/drawing/2014/main" id="{0AAB2D0B-B473-9558-AC61-2A4B6C85DDCB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18">
                <a:extLst>
                  <a:ext uri="{FF2B5EF4-FFF2-40B4-BE49-F238E27FC236}">
                    <a16:creationId xmlns:a16="http://schemas.microsoft.com/office/drawing/2014/main" id="{1C46CCD5-794D-96B8-8466-133193D1D44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4" name="Freeform 19">
              <a:extLst>
                <a:ext uri="{FF2B5EF4-FFF2-40B4-BE49-F238E27FC236}">
                  <a16:creationId xmlns:a16="http://schemas.microsoft.com/office/drawing/2014/main" id="{5A3542CD-0AA7-D0D1-8AA8-8953862B2120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655" b="-2655"/>
              </a:stretch>
            </a:blipFill>
          </p:spPr>
        </p:sp>
        <p:sp>
          <p:nvSpPr>
            <p:cNvPr id="5" name="Freeform 20">
              <a:extLst>
                <a:ext uri="{FF2B5EF4-FFF2-40B4-BE49-F238E27FC236}">
                  <a16:creationId xmlns:a16="http://schemas.microsoft.com/office/drawing/2014/main" id="{54B5A222-F6F5-399C-E687-56BB94B31D4E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5624-C1CD-BE06-4A19-DDB8E4FF5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A8AC9AE-574D-9EEF-DAC5-33B987E1E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4" y="30718"/>
            <a:ext cx="4551006" cy="2381259"/>
          </a:xfrm>
          <a:prstGeom prst="rect">
            <a:avLst/>
          </a:prstGeom>
        </p:spPr>
      </p:pic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05798C7-8BD6-910B-2FD9-C6C9F5501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653" y="2771715"/>
            <a:ext cx="2152055" cy="1306949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48A999C9-BE9D-C494-8313-2B8A7DE2E51D}"/>
              </a:ext>
            </a:extLst>
          </p:cNvPr>
          <p:cNvSpPr/>
          <p:nvPr/>
        </p:nvSpPr>
        <p:spPr>
          <a:xfrm>
            <a:off x="2854712" y="327183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039A4286-AE64-3A3F-9114-FD3BBA20493A}"/>
              </a:ext>
            </a:extLst>
          </p:cNvPr>
          <p:cNvSpPr/>
          <p:nvPr/>
        </p:nvSpPr>
        <p:spPr>
          <a:xfrm>
            <a:off x="1928653" y="4063423"/>
            <a:ext cx="12600979" cy="45719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F28BB1E6-4CEF-439E-8B68-2F26487E0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141" y="4592625"/>
            <a:ext cx="4304109" cy="1306949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C086427B-B9FC-2257-6059-EEDB423E780C}"/>
              </a:ext>
            </a:extLst>
          </p:cNvPr>
          <p:cNvSpPr/>
          <p:nvPr/>
        </p:nvSpPr>
        <p:spPr>
          <a:xfrm>
            <a:off x="2890153" y="499016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2500" dirty="0"/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80173856-961B-56EB-0C46-B29C86A52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94" y="6680999"/>
            <a:ext cx="6456164" cy="1306949"/>
          </a:xfrm>
          <a:prstGeom prst="rect">
            <a:avLst/>
          </a:prstGeom>
        </p:spPr>
      </p:pic>
      <p:sp>
        <p:nvSpPr>
          <p:cNvPr id="14" name="Text 9">
            <a:extLst>
              <a:ext uri="{FF2B5EF4-FFF2-40B4-BE49-F238E27FC236}">
                <a16:creationId xmlns:a16="http://schemas.microsoft.com/office/drawing/2014/main" id="{B9159B3B-E6FB-232D-9E0A-401D9DEBAC20}"/>
              </a:ext>
            </a:extLst>
          </p:cNvPr>
          <p:cNvSpPr/>
          <p:nvPr/>
        </p:nvSpPr>
        <p:spPr>
          <a:xfrm>
            <a:off x="2957145" y="6972803"/>
            <a:ext cx="318968" cy="339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250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8991921-E09A-A950-CE5E-50486CED9009}"/>
              </a:ext>
            </a:extLst>
          </p:cNvPr>
          <p:cNvSpPr/>
          <p:nvPr/>
        </p:nvSpPr>
        <p:spPr>
          <a:xfrm>
            <a:off x="6045200" y="6477714"/>
            <a:ext cx="830580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400" b="1" dirty="0"/>
              <a:t>KEPUTUSAN DIREKTUR JENDERAL PENDIDIKAN ISLAM NOMOR  1143 TAHUN 2024 TENTANG  PETUNJUK TEKNIS  </a:t>
            </a:r>
            <a:r>
              <a:rPr lang="fi-FI" sz="2400" b="1" dirty="0"/>
              <a:t>PENCEGAHAN DAN PENANGANAN KEKERASAN SEKSUAL </a:t>
            </a:r>
            <a:r>
              <a:rPr lang="en-US" sz="2400" b="1" dirty="0"/>
              <a:t>PADA PERGURUAN TINGGI KEAGAMAAN ISLAM</a:t>
            </a:r>
            <a:endParaRPr lang="en-US" sz="20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DD576C3-6280-BB71-FD88-B16C3FBFEA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4533" y="30718"/>
            <a:ext cx="5148473" cy="238125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13E5AA-5788-BD4C-6A8B-26CE3E1B5975}"/>
              </a:ext>
            </a:extLst>
          </p:cNvPr>
          <p:cNvSpPr txBox="1"/>
          <p:nvPr/>
        </p:nvSpPr>
        <p:spPr>
          <a:xfrm>
            <a:off x="3754794" y="3347757"/>
            <a:ext cx="10202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UU No. 12 </a:t>
            </a:r>
            <a:r>
              <a:rPr lang="en-US" sz="2800" b="1" dirty="0" err="1"/>
              <a:t>Tahun</a:t>
            </a:r>
            <a:r>
              <a:rPr lang="en-US" sz="2800" b="1" dirty="0"/>
              <a:t> 2022 </a:t>
            </a:r>
            <a:r>
              <a:rPr lang="en-US" sz="2800" b="1" dirty="0" err="1"/>
              <a:t>tentang</a:t>
            </a:r>
            <a:r>
              <a:rPr lang="en-US" sz="2800" b="1" dirty="0"/>
              <a:t> </a:t>
            </a:r>
            <a:r>
              <a:rPr lang="en-US" sz="2800" b="1" dirty="0" err="1"/>
              <a:t>Tindak</a:t>
            </a:r>
            <a:r>
              <a:rPr lang="en-US" sz="2800" b="1" dirty="0"/>
              <a:t> </a:t>
            </a:r>
            <a:r>
              <a:rPr lang="en-US" sz="2800" b="1" dirty="0" err="1"/>
              <a:t>Pidana</a:t>
            </a:r>
            <a:r>
              <a:rPr lang="en-US" sz="2800" b="1" dirty="0"/>
              <a:t> </a:t>
            </a:r>
            <a:r>
              <a:rPr lang="en-US" sz="2800" b="1" dirty="0" err="1"/>
              <a:t>Kekerasan</a:t>
            </a:r>
            <a:r>
              <a:rPr lang="en-US" sz="2800" b="1" dirty="0"/>
              <a:t> </a:t>
            </a:r>
            <a:r>
              <a:rPr lang="en-US" sz="2800" b="1" dirty="0" err="1"/>
              <a:t>Seksual</a:t>
            </a:r>
            <a:endParaRPr lang="en-US" sz="28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15A3BE-7FF8-69CC-702B-39D0B6514EDA}"/>
              </a:ext>
            </a:extLst>
          </p:cNvPr>
          <p:cNvSpPr txBox="1"/>
          <p:nvPr/>
        </p:nvSpPr>
        <p:spPr>
          <a:xfrm>
            <a:off x="4793821" y="4214112"/>
            <a:ext cx="104489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en-US" sz="20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PERATURAN MENTERI PENDIDIKAN, KEBUDAYAAN, RISET, DAN TEKNOLOGI  REPUBLIK INDONESIA  NOMOR 55 TAHUN 2024  TENTANG  PENCEGAHAN DAN PENANGANAN KEKERASAN DI LINGKUNGAN PERGURUAN TINGGI </a:t>
            </a:r>
            <a:endParaRPr lang="en-US" sz="2000" b="1" dirty="0"/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85FF8A05-1B62-DEEB-5B92-D38957891CB0}"/>
              </a:ext>
            </a:extLst>
          </p:cNvPr>
          <p:cNvSpPr/>
          <p:nvPr/>
        </p:nvSpPr>
        <p:spPr>
          <a:xfrm flipV="1">
            <a:off x="862141" y="5884840"/>
            <a:ext cx="13826473" cy="45719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D5BAC906-7189-56ED-65A7-FCE1B6A8FFD2}"/>
              </a:ext>
            </a:extLst>
          </p:cNvPr>
          <p:cNvSpPr/>
          <p:nvPr/>
        </p:nvSpPr>
        <p:spPr>
          <a:xfrm flipV="1">
            <a:off x="-16946" y="7961971"/>
            <a:ext cx="14546578" cy="45719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15772E-6182-91D4-EBE0-DFD3919A6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3821" y="274066"/>
            <a:ext cx="4286679" cy="2095500"/>
          </a:xfrm>
          <a:prstGeom prst="rect">
            <a:avLst/>
          </a:prstGeom>
        </p:spPr>
      </p:pic>
      <p:grpSp>
        <p:nvGrpSpPr>
          <p:cNvPr id="2" name="Group 15">
            <a:extLst>
              <a:ext uri="{FF2B5EF4-FFF2-40B4-BE49-F238E27FC236}">
                <a16:creationId xmlns:a16="http://schemas.microsoft.com/office/drawing/2014/main" id="{4E9F8912-A61B-C968-59EC-C704E5F05364}"/>
              </a:ext>
            </a:extLst>
          </p:cNvPr>
          <p:cNvGrpSpPr/>
          <p:nvPr/>
        </p:nvGrpSpPr>
        <p:grpSpPr>
          <a:xfrm>
            <a:off x="33694" y="7285692"/>
            <a:ext cx="1996718" cy="905541"/>
            <a:chOff x="0" y="0"/>
            <a:chExt cx="2662290" cy="1207389"/>
          </a:xfrm>
        </p:grpSpPr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id="{86FDA43B-5FBD-0E1C-9D26-C4BDEF4AC08E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11" name="Freeform 17">
                <a:extLst>
                  <a:ext uri="{FF2B5EF4-FFF2-40B4-BE49-F238E27FC236}">
                    <a16:creationId xmlns:a16="http://schemas.microsoft.com/office/drawing/2014/main" id="{23913145-75A1-2CD4-8403-26B303CCE639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8">
                <a:extLst>
                  <a:ext uri="{FF2B5EF4-FFF2-40B4-BE49-F238E27FC236}">
                    <a16:creationId xmlns:a16="http://schemas.microsoft.com/office/drawing/2014/main" id="{90DC966D-0B49-CBFA-7CC0-3AE1A0A6929F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37F58C5D-87A0-499F-2D0C-BF5FE2D317E3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655" b="-2655"/>
              </a:stretch>
            </a:blipFill>
          </p:spPr>
        </p: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CFDA9EC2-C88C-1935-CC6D-3C03C0673D5A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7" t="-20034" b="-2655"/>
              </a:stretch>
            </a:blipFill>
          </p:spPr>
        </p:sp>
      </p:grpSp>
      <p:pic>
        <p:nvPicPr>
          <p:cNvPr id="16" name="Graphic 15" descr="Handcuffs">
            <a:extLst>
              <a:ext uri="{FF2B5EF4-FFF2-40B4-BE49-F238E27FC236}">
                <a16:creationId xmlns:a16="http://schemas.microsoft.com/office/drawing/2014/main" id="{54D7042B-69C8-11F0-A5AD-C4D84F2C9F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8000" y="3657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3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2221"/>
            <a:ext cx="13049964" cy="1411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en-US" sz="4800" dirty="0" err="1"/>
              <a:t>Pencegahan</a:t>
            </a:r>
            <a:r>
              <a:rPr lang="en-US" sz="4800" dirty="0"/>
              <a:t> dan </a:t>
            </a:r>
            <a:r>
              <a:rPr lang="en-US" sz="4800" dirty="0" err="1"/>
              <a:t>penanganan</a:t>
            </a:r>
            <a:r>
              <a:rPr lang="en-US" sz="4800" dirty="0"/>
              <a:t> </a:t>
            </a:r>
            <a:r>
              <a:rPr lang="en-US" sz="4800" dirty="0" err="1"/>
              <a:t>Kekerasan</a:t>
            </a:r>
            <a:r>
              <a:rPr lang="en-US" sz="4800" dirty="0"/>
              <a:t> </a:t>
            </a:r>
            <a:r>
              <a:rPr lang="en-US" sz="4800" dirty="0" err="1"/>
              <a:t>Seksual</a:t>
            </a:r>
            <a:r>
              <a:rPr lang="en-US" sz="4800" dirty="0"/>
              <a:t> pada PTKI </a:t>
            </a:r>
            <a:r>
              <a:rPr lang="en-US" sz="4800" dirty="0" err="1"/>
              <a:t>dilaksanakan</a:t>
            </a:r>
            <a:r>
              <a:rPr lang="en-US" sz="4800" dirty="0"/>
              <a:t> </a:t>
            </a:r>
            <a:r>
              <a:rPr lang="en-US" sz="4800" dirty="0" err="1"/>
              <a:t>dengan</a:t>
            </a:r>
            <a:r>
              <a:rPr lang="en-US" sz="4800" dirty="0"/>
              <a:t> </a:t>
            </a:r>
            <a:r>
              <a:rPr lang="en-US" sz="4800" dirty="0" err="1"/>
              <a:t>prinsip</a:t>
            </a:r>
            <a:r>
              <a:rPr lang="en-US" sz="4800" dirty="0"/>
              <a:t>:</a:t>
            </a:r>
            <a:endParaRPr lang="en-US" sz="96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94455" y="3849320"/>
            <a:ext cx="4199453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6" name="Text 4"/>
          <p:cNvSpPr/>
          <p:nvPr/>
        </p:nvSpPr>
        <p:spPr>
          <a:xfrm>
            <a:off x="1555819" y="2676065"/>
            <a:ext cx="3703470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r>
              <a:rPr lang="en-US" sz="2800" b="1" dirty="0" err="1"/>
              <a:t>Penghargaan</a:t>
            </a:r>
            <a:r>
              <a:rPr lang="en-US" sz="2800" b="1" dirty="0"/>
              <a:t> </a:t>
            </a:r>
            <a:r>
              <a:rPr lang="en-US" sz="2800" b="1" dirty="0" err="1"/>
              <a:t>atas</a:t>
            </a:r>
            <a:r>
              <a:rPr lang="en-US" sz="2800" b="1" dirty="0"/>
              <a:t> </a:t>
            </a:r>
            <a:r>
              <a:rPr lang="en-US" sz="2800" b="1" dirty="0" err="1"/>
              <a:t>harkat</a:t>
            </a:r>
            <a:r>
              <a:rPr lang="en-US" sz="2800" b="1" dirty="0"/>
              <a:t> dan </a:t>
            </a:r>
            <a:r>
              <a:rPr lang="en-US" sz="2800" b="1" dirty="0" err="1"/>
              <a:t>martabat</a:t>
            </a:r>
            <a:r>
              <a:rPr lang="en-US" sz="2800" b="1" dirty="0"/>
              <a:t> </a:t>
            </a:r>
            <a:r>
              <a:rPr lang="en-US" sz="2800" b="1" dirty="0" err="1"/>
              <a:t>manusia</a:t>
            </a:r>
            <a:r>
              <a:rPr lang="en-US" sz="2800" b="1" dirty="0"/>
              <a:t>;</a:t>
            </a:r>
          </a:p>
        </p:txBody>
      </p:sp>
      <p:sp>
        <p:nvSpPr>
          <p:cNvPr id="8" name="Shape 6"/>
          <p:cNvSpPr/>
          <p:nvPr/>
        </p:nvSpPr>
        <p:spPr>
          <a:xfrm>
            <a:off x="5353675" y="3824833"/>
            <a:ext cx="4199453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10" name="Text 8"/>
          <p:cNvSpPr/>
          <p:nvPr/>
        </p:nvSpPr>
        <p:spPr>
          <a:xfrm>
            <a:off x="6280865" y="2782798"/>
            <a:ext cx="4199453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r>
              <a:rPr lang="en-US" sz="2800" b="1" dirty="0" err="1"/>
              <a:t>Nondiskriminasi</a:t>
            </a:r>
            <a:r>
              <a:rPr lang="en-US" dirty="0"/>
              <a:t>;</a:t>
            </a:r>
          </a:p>
        </p:txBody>
      </p:sp>
      <p:sp>
        <p:nvSpPr>
          <p:cNvPr id="11" name="Text 9"/>
          <p:cNvSpPr/>
          <p:nvPr/>
        </p:nvSpPr>
        <p:spPr>
          <a:xfrm>
            <a:off x="9640610" y="2484834"/>
            <a:ext cx="375404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7514" y="3840073"/>
            <a:ext cx="4199573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14" name="Text 12"/>
          <p:cNvSpPr/>
          <p:nvPr/>
        </p:nvSpPr>
        <p:spPr>
          <a:xfrm>
            <a:off x="10495567" y="2700571"/>
            <a:ext cx="4199573" cy="1444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r>
              <a:rPr lang="en-US" sz="2800" b="1" dirty="0" err="1"/>
              <a:t>kepentingan</a:t>
            </a:r>
            <a:r>
              <a:rPr lang="en-US" sz="2800" b="1" dirty="0"/>
              <a:t> </a:t>
            </a:r>
            <a:r>
              <a:rPr lang="en-US" sz="2800" b="1" dirty="0" err="1"/>
              <a:t>terbaik</a:t>
            </a:r>
            <a:r>
              <a:rPr lang="en-US" sz="2800" b="1" dirty="0"/>
              <a:t> </a:t>
            </a:r>
            <a:r>
              <a:rPr lang="en-US" sz="2800" b="1" dirty="0" err="1"/>
              <a:t>bagi</a:t>
            </a:r>
            <a:r>
              <a:rPr lang="en-US" sz="2800" b="1" dirty="0"/>
              <a:t> Korban;</a:t>
            </a:r>
          </a:p>
        </p:txBody>
      </p:sp>
      <p:sp>
        <p:nvSpPr>
          <p:cNvPr id="15" name="Text 13"/>
          <p:cNvSpPr/>
          <p:nvPr/>
        </p:nvSpPr>
        <p:spPr>
          <a:xfrm>
            <a:off x="790218" y="5339477"/>
            <a:ext cx="225743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 flipV="1">
            <a:off x="869203" y="6490574"/>
            <a:ext cx="4155698" cy="45719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20" name="Shape 18"/>
          <p:cNvSpPr/>
          <p:nvPr/>
        </p:nvSpPr>
        <p:spPr>
          <a:xfrm flipV="1">
            <a:off x="5348721" y="6524257"/>
            <a:ext cx="4199453" cy="51364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23" name="Star: 8 Points 22">
            <a:extLst>
              <a:ext uri="{FF2B5EF4-FFF2-40B4-BE49-F238E27FC236}">
                <a16:creationId xmlns:a16="http://schemas.microsoft.com/office/drawing/2014/main" id="{78668D7E-1EA3-21E3-5BA7-F46C0A8CCF91}"/>
              </a:ext>
            </a:extLst>
          </p:cNvPr>
          <p:cNvSpPr/>
          <p:nvPr/>
        </p:nvSpPr>
        <p:spPr>
          <a:xfrm>
            <a:off x="598289" y="2129552"/>
            <a:ext cx="914400" cy="1985248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01</a:t>
            </a:r>
          </a:p>
        </p:txBody>
      </p:sp>
      <p:sp>
        <p:nvSpPr>
          <p:cNvPr id="24" name="Star: 8 Points 23">
            <a:extLst>
              <a:ext uri="{FF2B5EF4-FFF2-40B4-BE49-F238E27FC236}">
                <a16:creationId xmlns:a16="http://schemas.microsoft.com/office/drawing/2014/main" id="{F176D998-69D6-DE30-C7A4-F3D71B9C748E}"/>
              </a:ext>
            </a:extLst>
          </p:cNvPr>
          <p:cNvSpPr/>
          <p:nvPr/>
        </p:nvSpPr>
        <p:spPr>
          <a:xfrm>
            <a:off x="5230591" y="2293151"/>
            <a:ext cx="914400" cy="1785710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02</a:t>
            </a:r>
          </a:p>
        </p:txBody>
      </p:sp>
      <p:sp>
        <p:nvSpPr>
          <p:cNvPr id="25" name="Star: 8 Points 24">
            <a:extLst>
              <a:ext uri="{FF2B5EF4-FFF2-40B4-BE49-F238E27FC236}">
                <a16:creationId xmlns:a16="http://schemas.microsoft.com/office/drawing/2014/main" id="{D145BEDF-33F8-E3BA-B5C8-46224A45B564}"/>
              </a:ext>
            </a:extLst>
          </p:cNvPr>
          <p:cNvSpPr/>
          <p:nvPr/>
        </p:nvSpPr>
        <p:spPr>
          <a:xfrm>
            <a:off x="9486781" y="2140492"/>
            <a:ext cx="914400" cy="1985247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03</a:t>
            </a:r>
          </a:p>
        </p:txBody>
      </p:sp>
      <p:sp>
        <p:nvSpPr>
          <p:cNvPr id="26" name="Star: 8 Points 25">
            <a:extLst>
              <a:ext uri="{FF2B5EF4-FFF2-40B4-BE49-F238E27FC236}">
                <a16:creationId xmlns:a16="http://schemas.microsoft.com/office/drawing/2014/main" id="{C5779B26-4E33-41CF-05E0-B4758C17D8EB}"/>
              </a:ext>
            </a:extLst>
          </p:cNvPr>
          <p:cNvSpPr/>
          <p:nvPr/>
        </p:nvSpPr>
        <p:spPr>
          <a:xfrm>
            <a:off x="445889" y="4915316"/>
            <a:ext cx="914400" cy="1820069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04</a:t>
            </a:r>
          </a:p>
        </p:txBody>
      </p:sp>
      <p:sp>
        <p:nvSpPr>
          <p:cNvPr id="27" name="Star: 8 Points 26">
            <a:extLst>
              <a:ext uri="{FF2B5EF4-FFF2-40B4-BE49-F238E27FC236}">
                <a16:creationId xmlns:a16="http://schemas.microsoft.com/office/drawing/2014/main" id="{62037AD9-36DC-9F66-CB46-5E5C5ED30438}"/>
              </a:ext>
            </a:extLst>
          </p:cNvPr>
          <p:cNvSpPr/>
          <p:nvPr/>
        </p:nvSpPr>
        <p:spPr>
          <a:xfrm>
            <a:off x="5230591" y="5004596"/>
            <a:ext cx="914400" cy="1776509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AFB53A-E209-9EEA-5BE4-B87DB8E6A74F}"/>
              </a:ext>
            </a:extLst>
          </p:cNvPr>
          <p:cNvSpPr txBox="1"/>
          <p:nvPr/>
        </p:nvSpPr>
        <p:spPr>
          <a:xfrm>
            <a:off x="1339781" y="5288055"/>
            <a:ext cx="370346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keadilan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kesetaraan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gender;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8A0888-276A-EDC6-8B8F-CDFDBF89CF2F}"/>
              </a:ext>
            </a:extLst>
          </p:cNvPr>
          <p:cNvSpPr txBox="1"/>
          <p:nvPr/>
        </p:nvSpPr>
        <p:spPr>
          <a:xfrm>
            <a:off x="6144991" y="5196056"/>
            <a:ext cx="7315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800" b="1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kemanfaatan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;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DED166-9853-F904-E1F8-85A99F87645B}"/>
              </a:ext>
            </a:extLst>
          </p:cNvPr>
          <p:cNvSpPr txBox="1"/>
          <p:nvPr/>
        </p:nvSpPr>
        <p:spPr>
          <a:xfrm>
            <a:off x="10526911" y="5543430"/>
            <a:ext cx="731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en-US" sz="24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kepastian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36" name="Star: 8 Points 35">
            <a:extLst>
              <a:ext uri="{FF2B5EF4-FFF2-40B4-BE49-F238E27FC236}">
                <a16:creationId xmlns:a16="http://schemas.microsoft.com/office/drawing/2014/main" id="{D0389F56-F9FC-C478-1050-535CA4F93499}"/>
              </a:ext>
            </a:extLst>
          </p:cNvPr>
          <p:cNvSpPr/>
          <p:nvPr/>
        </p:nvSpPr>
        <p:spPr>
          <a:xfrm>
            <a:off x="9414867" y="5016966"/>
            <a:ext cx="1065451" cy="1764139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06</a:t>
            </a:r>
          </a:p>
        </p:txBody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85C02050-AADE-9BA4-493F-117821698FA1}"/>
              </a:ext>
            </a:extLst>
          </p:cNvPr>
          <p:cNvSpPr/>
          <p:nvPr/>
        </p:nvSpPr>
        <p:spPr>
          <a:xfrm flipV="1">
            <a:off x="10016014" y="6490574"/>
            <a:ext cx="4199453" cy="51364"/>
          </a:xfrm>
          <a:prstGeom prst="rect">
            <a:avLst/>
          </a:prstGeom>
          <a:solidFill>
            <a:srgbClr val="1B54DA"/>
          </a:solidFill>
          <a:ln/>
        </p:spPr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ACEEB67C-5DC4-C96B-1306-76CA7BC76E99}"/>
              </a:ext>
            </a:extLst>
          </p:cNvPr>
          <p:cNvGrpSpPr/>
          <p:nvPr/>
        </p:nvGrpSpPr>
        <p:grpSpPr>
          <a:xfrm>
            <a:off x="-3904" y="7286041"/>
            <a:ext cx="1996718" cy="905541"/>
            <a:chOff x="0" y="0"/>
            <a:chExt cx="2662290" cy="1207389"/>
          </a:xfrm>
        </p:grpSpPr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id="{D9DCADB2-2BD6-CAAA-D622-3F4BFA694B63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13" name="Freeform 17">
                <a:extLst>
                  <a:ext uri="{FF2B5EF4-FFF2-40B4-BE49-F238E27FC236}">
                    <a16:creationId xmlns:a16="http://schemas.microsoft.com/office/drawing/2014/main" id="{B9363538-E618-1E5C-8033-3DCBDF7D46A9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2B3CB068-41B3-E7BD-45E7-8D9258371B2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7" name="Freeform 19">
              <a:extLst>
                <a:ext uri="{FF2B5EF4-FFF2-40B4-BE49-F238E27FC236}">
                  <a16:creationId xmlns:a16="http://schemas.microsoft.com/office/drawing/2014/main" id="{9D8ACB2B-7430-BE89-2211-BC95146A66D7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CA660CED-DBDB-2AC0-5018-67E9756CD22A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635256" y="0"/>
            <a:ext cx="8995143" cy="12971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PENGERTIAN KEKERASAN SEKSUAL:</a:t>
            </a:r>
            <a:endParaRPr lang="en-US" sz="44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1CE969-F1E4-E1B6-49E4-95148C992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635257" cy="8229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F56F35D-BD4E-D7C4-A321-44B07FD2438B}"/>
              </a:ext>
            </a:extLst>
          </p:cNvPr>
          <p:cNvSpPr txBox="1"/>
          <p:nvPr/>
        </p:nvSpPr>
        <p:spPr>
          <a:xfrm>
            <a:off x="5635255" y="2919239"/>
            <a:ext cx="8995144" cy="5201424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Kekerasan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perbuatan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merendahkan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menghina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menyerang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dan/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perbuatan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hasrat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dan/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reproduksi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paksa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paksa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bertentangan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kehendak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kehendak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ketimpangan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relasi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kuasa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dan/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relasi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gender, yang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penderitaan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kesengsaraansecara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fısik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psikis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dan/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  dan/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warga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kampus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Pendidikan,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pengabdian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Masyarakat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berada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dibawah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tanggung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PTKI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1054E48C-F033-5B6B-1CC3-18E3B1A15601}"/>
              </a:ext>
            </a:extLst>
          </p:cNvPr>
          <p:cNvSpPr/>
          <p:nvPr/>
        </p:nvSpPr>
        <p:spPr>
          <a:xfrm>
            <a:off x="8995146" y="1326163"/>
            <a:ext cx="2260600" cy="159307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731C8422-6DEE-36D0-041A-292D7111A4EC}"/>
              </a:ext>
            </a:extLst>
          </p:cNvPr>
          <p:cNvGrpSpPr/>
          <p:nvPr/>
        </p:nvGrpSpPr>
        <p:grpSpPr>
          <a:xfrm>
            <a:off x="-2" y="7324059"/>
            <a:ext cx="1996718" cy="905541"/>
            <a:chOff x="0" y="0"/>
            <a:chExt cx="2662290" cy="1207389"/>
          </a:xfrm>
        </p:grpSpPr>
        <p:grpSp>
          <p:nvGrpSpPr>
            <p:cNvPr id="4" name="Group 16">
              <a:extLst>
                <a:ext uri="{FF2B5EF4-FFF2-40B4-BE49-F238E27FC236}">
                  <a16:creationId xmlns:a16="http://schemas.microsoft.com/office/drawing/2014/main" id="{8349B160-4BC6-00D2-3F61-8FD273D02EC3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7" name="Freeform 17">
                <a:extLst>
                  <a:ext uri="{FF2B5EF4-FFF2-40B4-BE49-F238E27FC236}">
                    <a16:creationId xmlns:a16="http://schemas.microsoft.com/office/drawing/2014/main" id="{FC901B8D-BB95-418E-D879-DFC277EB5397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2D220C9B-95BB-7C16-0D00-90CE08EB1034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FC8B8AB3-9AA2-9E18-8FA4-9B0856FA099C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655" b="-2655"/>
              </a:stretch>
            </a:blipFill>
          </p:spPr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0A998F30-E7A7-47D4-D9E5-B2ACED486DF6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516547" y="345774"/>
            <a:ext cx="10511337" cy="941605"/>
          </a:xfrm>
          <a:prstGeom prst="rect">
            <a:avLst/>
          </a:prstGeom>
          <a:solidFill>
            <a:srgbClr val="FFFF00"/>
          </a:solidFill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</a:t>
            </a:r>
            <a:r>
              <a:rPr lang="en-US" sz="4450" dirty="0" err="1">
                <a:solidFill>
                  <a:srgbClr val="C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Kekerasan</a:t>
            </a:r>
            <a:r>
              <a:rPr lang="en-US" sz="4450" dirty="0">
                <a:solidFill>
                  <a:srgbClr val="C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&amp; </a:t>
            </a:r>
            <a:r>
              <a:rPr lang="en-US" sz="4450" dirty="0" err="1">
                <a:solidFill>
                  <a:srgbClr val="C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Kekerasan</a:t>
            </a:r>
            <a:r>
              <a:rPr lang="en-US" sz="4450" dirty="0">
                <a:solidFill>
                  <a:srgbClr val="C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</a:t>
            </a:r>
            <a:r>
              <a:rPr lang="en-US" sz="4450" dirty="0" err="1">
                <a:solidFill>
                  <a:srgbClr val="C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Seksual</a:t>
            </a:r>
            <a:endParaRPr lang="en-US" sz="4450" dirty="0">
              <a:solidFill>
                <a:srgbClr val="C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197E11-8A87-B751-C2ED-387C4FFA2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2" y="1550769"/>
            <a:ext cx="4057558" cy="4351480"/>
          </a:xfrm>
          <a:prstGeom prst="rect">
            <a:avLst/>
          </a:prstGeom>
        </p:spPr>
      </p:pic>
      <p:sp>
        <p:nvSpPr>
          <p:cNvPr id="15" name="Cloud 14">
            <a:extLst>
              <a:ext uri="{FF2B5EF4-FFF2-40B4-BE49-F238E27FC236}">
                <a16:creationId xmlns:a16="http://schemas.microsoft.com/office/drawing/2014/main" id="{23660EF2-A38C-5F3C-A1BD-FEFADC12D7E6}"/>
              </a:ext>
            </a:extLst>
          </p:cNvPr>
          <p:cNvSpPr/>
          <p:nvPr/>
        </p:nvSpPr>
        <p:spPr>
          <a:xfrm>
            <a:off x="-127000" y="5902249"/>
            <a:ext cx="5130800" cy="21717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KEPUTUSAN DIREKTUR JENDERAL PENDIDIKAN ISLAM NOMOR  1143 TAHUN 2024</a:t>
            </a:r>
            <a:endParaRPr lang="en-US" sz="2000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9AE70231-05D9-9DFA-7B37-FE0AC6A8D4DB}"/>
              </a:ext>
            </a:extLst>
          </p:cNvPr>
          <p:cNvSpPr/>
          <p:nvPr/>
        </p:nvSpPr>
        <p:spPr>
          <a:xfrm>
            <a:off x="7823202" y="2565399"/>
            <a:ext cx="4057558" cy="4633635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2000" b="0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PERATURAN MENTERI PENDIDIKAN, KEBUDAYAAN, RISET, DAN TEKNOLOGI </a:t>
            </a:r>
          </a:p>
          <a:p>
            <a:pPr algn="ctr"/>
            <a:r>
              <a:rPr lang="en-US" sz="1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REPUBLIK INDONESIA </a:t>
            </a:r>
          </a:p>
          <a:p>
            <a:pPr algn="ctr"/>
            <a:r>
              <a:rPr lang="en-US" sz="1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NOMOR 55 TAHUN 2024 </a:t>
            </a:r>
            <a:endParaRPr lang="en-US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C7E33C2-4205-1897-7D68-96794FA4F22B}"/>
              </a:ext>
            </a:extLst>
          </p:cNvPr>
          <p:cNvSpPr/>
          <p:nvPr/>
        </p:nvSpPr>
        <p:spPr>
          <a:xfrm>
            <a:off x="8651816" y="1585618"/>
            <a:ext cx="1879600" cy="1320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Kekerasan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fisik</a:t>
            </a:r>
            <a:r>
              <a:rPr lang="en-US" sz="2400" dirty="0">
                <a:solidFill>
                  <a:srgbClr val="000000"/>
                </a:solidFill>
              </a:rPr>
              <a:t>;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9544247-1410-5717-2D01-EF4AF4675E28}"/>
              </a:ext>
            </a:extLst>
          </p:cNvPr>
          <p:cNvSpPr/>
          <p:nvPr/>
        </p:nvSpPr>
        <p:spPr>
          <a:xfrm>
            <a:off x="10898080" y="2794000"/>
            <a:ext cx="1879600" cy="1320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</a:rPr>
              <a:t>Kekerasan psikis; 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EDDDFF7-427B-F53A-8A7D-BB9542260D13}"/>
              </a:ext>
            </a:extLst>
          </p:cNvPr>
          <p:cNvSpPr/>
          <p:nvPr/>
        </p:nvSpPr>
        <p:spPr>
          <a:xfrm>
            <a:off x="11006147" y="5116235"/>
            <a:ext cx="1879600" cy="1320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0000"/>
                </a:solidFill>
              </a:rPr>
              <a:t>perundungan</a:t>
            </a:r>
            <a:endParaRPr lang="en-US" sz="20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A67F231-0084-ED76-4CF1-B27A39B447DD}"/>
              </a:ext>
            </a:extLst>
          </p:cNvPr>
          <p:cNvSpPr/>
          <p:nvPr/>
        </p:nvSpPr>
        <p:spPr>
          <a:xfrm>
            <a:off x="8640752" y="6538635"/>
            <a:ext cx="1879600" cy="1320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0000"/>
                </a:solidFill>
              </a:rPr>
              <a:t>Kekerasan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seksual</a:t>
            </a:r>
            <a:r>
              <a:rPr lang="en-US" sz="2000" b="1" dirty="0">
                <a:solidFill>
                  <a:srgbClr val="000000"/>
                </a:solidFill>
              </a:rPr>
              <a:t>;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0A34DA1-54D4-5913-3402-FD80E9212FA3}"/>
              </a:ext>
            </a:extLst>
          </p:cNvPr>
          <p:cNvSpPr/>
          <p:nvPr/>
        </p:nvSpPr>
        <p:spPr>
          <a:xfrm>
            <a:off x="6772216" y="2707951"/>
            <a:ext cx="1879600" cy="13208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0000"/>
                </a:solidFill>
              </a:rPr>
              <a:t>kebijakan</a:t>
            </a:r>
            <a:r>
              <a:rPr lang="en-US" sz="2000" b="1" dirty="0">
                <a:solidFill>
                  <a:srgbClr val="000000"/>
                </a:solidFill>
              </a:rPr>
              <a:t> yang </a:t>
            </a:r>
            <a:r>
              <a:rPr lang="en-US" sz="2000" b="1" dirty="0" err="1">
                <a:solidFill>
                  <a:srgbClr val="000000"/>
                </a:solidFill>
              </a:rPr>
              <a:t>mengandung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Kekerasan</a:t>
            </a:r>
            <a:r>
              <a:rPr lang="en-US" sz="2000" b="1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77142B8-2623-95A8-5DE8-29A1F26DA388}"/>
              </a:ext>
            </a:extLst>
          </p:cNvPr>
          <p:cNvSpPr/>
          <p:nvPr/>
        </p:nvSpPr>
        <p:spPr>
          <a:xfrm>
            <a:off x="6784995" y="5116235"/>
            <a:ext cx="1879600" cy="1320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0000"/>
                </a:solidFill>
              </a:rPr>
              <a:t>diskriminasi</a:t>
            </a:r>
            <a:r>
              <a:rPr lang="en-US" sz="2000" b="1" dirty="0">
                <a:solidFill>
                  <a:srgbClr val="000000"/>
                </a:solidFill>
              </a:rPr>
              <a:t> dan </a:t>
            </a:r>
            <a:r>
              <a:rPr lang="en-US" sz="2000" b="1" dirty="0" err="1">
                <a:solidFill>
                  <a:srgbClr val="000000"/>
                </a:solidFill>
              </a:rPr>
              <a:t>intoleransi</a:t>
            </a:r>
            <a:r>
              <a:rPr lang="en-US" sz="2000" b="1" dirty="0">
                <a:solidFill>
                  <a:srgbClr val="000000"/>
                </a:solidFill>
              </a:rPr>
              <a:t>;  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85449D8C-1B53-CF72-7CEC-F0EEB805D37C}"/>
              </a:ext>
            </a:extLst>
          </p:cNvPr>
          <p:cNvGrpSpPr/>
          <p:nvPr/>
        </p:nvGrpSpPr>
        <p:grpSpPr>
          <a:xfrm>
            <a:off x="12633682" y="0"/>
            <a:ext cx="1996718" cy="905541"/>
            <a:chOff x="0" y="0"/>
            <a:chExt cx="2662290" cy="1207389"/>
          </a:xfrm>
        </p:grpSpPr>
        <p:grpSp>
          <p:nvGrpSpPr>
            <p:cNvPr id="4" name="Group 16">
              <a:extLst>
                <a:ext uri="{FF2B5EF4-FFF2-40B4-BE49-F238E27FC236}">
                  <a16:creationId xmlns:a16="http://schemas.microsoft.com/office/drawing/2014/main" id="{F5675A4F-282E-0953-D6B2-651FDFC2CDE9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7" name="Freeform 17">
                <a:extLst>
                  <a:ext uri="{FF2B5EF4-FFF2-40B4-BE49-F238E27FC236}">
                    <a16:creationId xmlns:a16="http://schemas.microsoft.com/office/drawing/2014/main" id="{8847AF20-ABF2-AFA9-F52B-7A8ECA8414EA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0372D105-A5F0-950D-A84A-3ABAAC8AAEFE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C7EDDDC6-50FF-EDD9-B715-CC8B52342AFB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655" b="-2655"/>
              </a:stretch>
            </a:blipFill>
          </p:spPr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45586738-0DA4-AED8-33A6-19F292AB3C78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28BD162-6AD2-56E0-0562-BBB319BC68A1}"/>
              </a:ext>
            </a:extLst>
          </p:cNvPr>
          <p:cNvSpPr txBox="1"/>
          <p:nvPr/>
        </p:nvSpPr>
        <p:spPr>
          <a:xfrm>
            <a:off x="74612" y="7756"/>
            <a:ext cx="1459230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Bentuk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Kekerasan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sz="2800" b="1" i="0" u="none" strike="noStrike" baseline="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meliputi</a:t>
            </a:r>
            <a:r>
              <a:rPr lang="en-US" sz="2800" b="1" i="0" u="none" strike="noStrike" baseline="0" dirty="0">
                <a:solidFill>
                  <a:srgbClr val="000000"/>
                </a:solidFill>
                <a:latin typeface="Bookman Old Style" panose="02050604050505020204" pitchFamily="18" charset="0"/>
              </a:rPr>
              <a:t>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905794-57FF-3B98-3615-5D577CC94EA2}"/>
              </a:ext>
            </a:extLst>
          </p:cNvPr>
          <p:cNvSpPr/>
          <p:nvPr/>
        </p:nvSpPr>
        <p:spPr>
          <a:xfrm>
            <a:off x="242886" y="1066426"/>
            <a:ext cx="7340682" cy="9550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Menyampaikan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ujaran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mendiskriminasi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melecehkan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tampilan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kondisi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tubuh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identitas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gender Korban;</a:t>
            </a:r>
            <a:endParaRPr lang="en-US" dirty="0"/>
          </a:p>
        </p:txBody>
      </p:sp>
      <p:sp>
        <p:nvSpPr>
          <p:cNvPr id="3" name="Star: 7 Points 2">
            <a:extLst>
              <a:ext uri="{FF2B5EF4-FFF2-40B4-BE49-F238E27FC236}">
                <a16:creationId xmlns:a16="http://schemas.microsoft.com/office/drawing/2014/main" id="{67E48B52-FE99-8C84-29DE-C1455DF1ADC8}"/>
              </a:ext>
            </a:extLst>
          </p:cNvPr>
          <p:cNvSpPr/>
          <p:nvPr/>
        </p:nvSpPr>
        <p:spPr>
          <a:xfrm>
            <a:off x="6943641" y="956819"/>
            <a:ext cx="770021" cy="1084591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71640A5-AFE0-E601-89E8-C21FC1AB7EE5}"/>
              </a:ext>
            </a:extLst>
          </p:cNvPr>
          <p:cNvSpPr/>
          <p:nvPr/>
        </p:nvSpPr>
        <p:spPr>
          <a:xfrm>
            <a:off x="242887" y="2113964"/>
            <a:ext cx="7340682" cy="9256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menyampaikan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ucapan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memuat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rayuan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lelucon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siulan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pada Korban;</a:t>
            </a:r>
            <a:endParaRPr lang="en-US" dirty="0"/>
          </a:p>
        </p:txBody>
      </p:sp>
      <p:sp>
        <p:nvSpPr>
          <p:cNvPr id="5" name="Star: 7 Points 4">
            <a:extLst>
              <a:ext uri="{FF2B5EF4-FFF2-40B4-BE49-F238E27FC236}">
                <a16:creationId xmlns:a16="http://schemas.microsoft.com/office/drawing/2014/main" id="{E02587C3-E19B-BE12-FC87-6A0CFC31648B}"/>
              </a:ext>
            </a:extLst>
          </p:cNvPr>
          <p:cNvSpPr/>
          <p:nvPr/>
        </p:nvSpPr>
        <p:spPr>
          <a:xfrm>
            <a:off x="6975473" y="2069574"/>
            <a:ext cx="770021" cy="941967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609422-9ABF-6E4C-2FBF-8B6D551555A4}"/>
              </a:ext>
            </a:extLst>
          </p:cNvPr>
          <p:cNvSpPr/>
          <p:nvPr/>
        </p:nvSpPr>
        <p:spPr>
          <a:xfrm>
            <a:off x="242886" y="3224463"/>
            <a:ext cx="7302208" cy="8547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membujuk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menjanjikan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menawarkan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sesuatu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mengancam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memaksa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transaksi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  <a:endParaRPr lang="en-US" dirty="0"/>
          </a:p>
        </p:txBody>
      </p:sp>
      <p:sp>
        <p:nvSpPr>
          <p:cNvPr id="7" name="Star: 7 Points 6">
            <a:extLst>
              <a:ext uri="{FF2B5EF4-FFF2-40B4-BE49-F238E27FC236}">
                <a16:creationId xmlns:a16="http://schemas.microsoft.com/office/drawing/2014/main" id="{E860B48D-016B-8F98-87D3-0A5B80FAEEFE}"/>
              </a:ext>
            </a:extLst>
          </p:cNvPr>
          <p:cNvSpPr/>
          <p:nvPr/>
        </p:nvSpPr>
        <p:spPr>
          <a:xfrm>
            <a:off x="6975473" y="3153659"/>
            <a:ext cx="738189" cy="92560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D3629F-9B4F-AAAF-31A2-40A7C02239CC}"/>
              </a:ext>
            </a:extLst>
          </p:cNvPr>
          <p:cNvSpPr/>
          <p:nvPr/>
        </p:nvSpPr>
        <p:spPr>
          <a:xfrm>
            <a:off x="242887" y="4343400"/>
            <a:ext cx="7340682" cy="5968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menatap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tidak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nyaman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  <a:endParaRPr lang="en-US" dirty="0"/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34517FCC-AC7D-8C4A-56A7-795820E46915}"/>
              </a:ext>
            </a:extLst>
          </p:cNvPr>
          <p:cNvSpPr/>
          <p:nvPr/>
        </p:nvSpPr>
        <p:spPr>
          <a:xfrm>
            <a:off x="7031057" y="4264158"/>
            <a:ext cx="714437" cy="716915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4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A431D0-66A6-AA34-5415-D891027AD6C1}"/>
              </a:ext>
            </a:extLst>
          </p:cNvPr>
          <p:cNvSpPr/>
          <p:nvPr/>
        </p:nvSpPr>
        <p:spPr>
          <a:xfrm>
            <a:off x="242886" y="5204379"/>
            <a:ext cx="7470776" cy="15641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mengintip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sengaja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melihat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sedang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kegiatan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secara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pribadi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pada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ruang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bersifat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pribadi</a:t>
            </a:r>
            <a:r>
              <a:rPr lang="en-US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  <a:endParaRPr lang="en-US" dirty="0"/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ED046D57-E30D-3930-2DE9-BD620EB4D463}"/>
              </a:ext>
            </a:extLst>
          </p:cNvPr>
          <p:cNvSpPr/>
          <p:nvPr/>
        </p:nvSpPr>
        <p:spPr>
          <a:xfrm>
            <a:off x="7031058" y="5555633"/>
            <a:ext cx="879650" cy="861595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5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BBF2C66-0A98-5D90-2264-E1EA3C4FF0E5}"/>
              </a:ext>
            </a:extLst>
          </p:cNvPr>
          <p:cNvSpPr/>
          <p:nvPr/>
        </p:nvSpPr>
        <p:spPr>
          <a:xfrm>
            <a:off x="242887" y="7045322"/>
            <a:ext cx="7470775" cy="5775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b="1">
                <a:solidFill>
                  <a:srgbClr val="000000"/>
                </a:solidFill>
                <a:latin typeface="Bookman Old Style" panose="02050604050505020204" pitchFamily="18" charset="0"/>
              </a:rPr>
              <a:t>memperlihatkan alat kelamin dengan sengaja</a:t>
            </a:r>
            <a:endParaRPr lang="en-US"/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06D38CED-DA9B-2DD1-938B-85FC2E546FA7}"/>
              </a:ext>
            </a:extLst>
          </p:cNvPr>
          <p:cNvSpPr/>
          <p:nvPr/>
        </p:nvSpPr>
        <p:spPr>
          <a:xfrm>
            <a:off x="7217954" y="6957345"/>
            <a:ext cx="654279" cy="753470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6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D166739-8442-D685-AD53-ED977CABED00}"/>
              </a:ext>
            </a:extLst>
          </p:cNvPr>
          <p:cNvSpPr/>
          <p:nvPr/>
        </p:nvSpPr>
        <p:spPr>
          <a:xfrm>
            <a:off x="8275055" y="1066426"/>
            <a:ext cx="6112459" cy="9550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menyentuh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mengusap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meraba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memegang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memeluk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mencium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menggosokkan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bagian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tubuhnya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pada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tubuh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Korban;</a:t>
            </a:r>
            <a:endParaRPr lang="en-US" dirty="0"/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2798165D-A349-3495-1DA8-BDDED2C2F1BE}"/>
              </a:ext>
            </a:extLst>
          </p:cNvPr>
          <p:cNvSpPr/>
          <p:nvPr/>
        </p:nvSpPr>
        <p:spPr>
          <a:xfrm>
            <a:off x="7868597" y="1167236"/>
            <a:ext cx="770021" cy="753470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7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936E3CC-B7BB-3378-FD17-C4C00840C1EB}"/>
              </a:ext>
            </a:extLst>
          </p:cNvPr>
          <p:cNvSpPr/>
          <p:nvPr/>
        </p:nvSpPr>
        <p:spPr>
          <a:xfrm>
            <a:off x="8365621" y="2160983"/>
            <a:ext cx="6112459" cy="6693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percobaan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perkosaan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  <a:endParaRPr lang="en-US" dirty="0"/>
          </a:p>
        </p:txBody>
      </p:sp>
      <p:sp>
        <p:nvSpPr>
          <p:cNvPr id="17" name="Star: 7 Points 16">
            <a:extLst>
              <a:ext uri="{FF2B5EF4-FFF2-40B4-BE49-F238E27FC236}">
                <a16:creationId xmlns:a16="http://schemas.microsoft.com/office/drawing/2014/main" id="{82837025-C8DF-705A-3AFD-5215C20D5075}"/>
              </a:ext>
            </a:extLst>
          </p:cNvPr>
          <p:cNvSpPr/>
          <p:nvPr/>
        </p:nvSpPr>
        <p:spPr>
          <a:xfrm>
            <a:off x="7872233" y="2122326"/>
            <a:ext cx="770021" cy="753470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8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C1A325C-EBC7-98D5-96CB-D539ABFAE34A}"/>
              </a:ext>
            </a:extLst>
          </p:cNvPr>
          <p:cNvSpPr/>
          <p:nvPr/>
        </p:nvSpPr>
        <p:spPr>
          <a:xfrm>
            <a:off x="8275055" y="3039567"/>
            <a:ext cx="6171194" cy="7534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melakukan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perkosaan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termasuk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penetrasi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dengan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benda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atau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bagian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tubuh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selain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alat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kelamin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;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78614A3-74D6-E40B-F502-7F7655514330}"/>
              </a:ext>
            </a:extLst>
          </p:cNvPr>
          <p:cNvSpPr/>
          <p:nvPr/>
        </p:nvSpPr>
        <p:spPr>
          <a:xfrm>
            <a:off x="8365621" y="3949700"/>
            <a:ext cx="6112459" cy="8547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mempraktikkan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budaya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Kekerasan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B8BBA28-CB09-741C-DEB1-23166C09098C}"/>
              </a:ext>
            </a:extLst>
          </p:cNvPr>
          <p:cNvSpPr/>
          <p:nvPr/>
        </p:nvSpPr>
        <p:spPr>
          <a:xfrm>
            <a:off x="8365621" y="4981073"/>
            <a:ext cx="6168043" cy="8615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memaksa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memperdayai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aborsi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210BBC4-AAA2-DBA6-CB82-16A54AAC72D9}"/>
              </a:ext>
            </a:extLst>
          </p:cNvPr>
          <p:cNvSpPr/>
          <p:nvPr/>
        </p:nvSpPr>
        <p:spPr>
          <a:xfrm>
            <a:off x="8397453" y="6091740"/>
            <a:ext cx="6080627" cy="7597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fi-FI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membiarkan terjadinya Kekerasan Seksual;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42EFC7D-66A5-B259-9162-150BE00E62C9}"/>
              </a:ext>
            </a:extLst>
          </p:cNvPr>
          <p:cNvSpPr/>
          <p:nvPr/>
        </p:nvSpPr>
        <p:spPr>
          <a:xfrm>
            <a:off x="8397453" y="7045322"/>
            <a:ext cx="6048795" cy="6654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memberi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hukuman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sanksi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79F930C5-49A6-7A4B-D636-4CD9FABAD1D6}"/>
              </a:ext>
            </a:extLst>
          </p:cNvPr>
          <p:cNvSpPr/>
          <p:nvPr/>
        </p:nvSpPr>
        <p:spPr>
          <a:xfrm>
            <a:off x="8028358" y="3014321"/>
            <a:ext cx="738189" cy="92560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9</a:t>
            </a:r>
          </a:p>
        </p:txBody>
      </p:sp>
      <p:sp>
        <p:nvSpPr>
          <p:cNvPr id="25" name="Star: 7 Points 24">
            <a:extLst>
              <a:ext uri="{FF2B5EF4-FFF2-40B4-BE49-F238E27FC236}">
                <a16:creationId xmlns:a16="http://schemas.microsoft.com/office/drawing/2014/main" id="{CAF80B07-D8D9-0BFB-6491-7C02796E051C}"/>
              </a:ext>
            </a:extLst>
          </p:cNvPr>
          <p:cNvSpPr/>
          <p:nvPr/>
        </p:nvSpPr>
        <p:spPr>
          <a:xfrm>
            <a:off x="8035001" y="3914297"/>
            <a:ext cx="738189" cy="92560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10</a:t>
            </a:r>
            <a:endParaRPr lang="en-US" sz="4000" dirty="0"/>
          </a:p>
        </p:txBody>
      </p:sp>
      <p:sp>
        <p:nvSpPr>
          <p:cNvPr id="29" name="Star: 7 Points 28">
            <a:extLst>
              <a:ext uri="{FF2B5EF4-FFF2-40B4-BE49-F238E27FC236}">
                <a16:creationId xmlns:a16="http://schemas.microsoft.com/office/drawing/2014/main" id="{96E81586-59C9-30C1-2061-DD11F48C6978}"/>
              </a:ext>
            </a:extLst>
          </p:cNvPr>
          <p:cNvSpPr/>
          <p:nvPr/>
        </p:nvSpPr>
        <p:spPr>
          <a:xfrm>
            <a:off x="8107176" y="4876503"/>
            <a:ext cx="738189" cy="92560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11</a:t>
            </a:r>
            <a:endParaRPr lang="en-US" sz="4000" dirty="0"/>
          </a:p>
        </p:txBody>
      </p:sp>
      <p:sp>
        <p:nvSpPr>
          <p:cNvPr id="30" name="Star: 7 Points 29">
            <a:extLst>
              <a:ext uri="{FF2B5EF4-FFF2-40B4-BE49-F238E27FC236}">
                <a16:creationId xmlns:a16="http://schemas.microsoft.com/office/drawing/2014/main" id="{30E0020A-DF6C-5750-3C34-EAC0AEDE1D3E}"/>
              </a:ext>
            </a:extLst>
          </p:cNvPr>
          <p:cNvSpPr/>
          <p:nvPr/>
        </p:nvSpPr>
        <p:spPr>
          <a:xfrm>
            <a:off x="8120791" y="5929250"/>
            <a:ext cx="738189" cy="92560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12</a:t>
            </a:r>
            <a:endParaRPr lang="en-US" sz="4000" dirty="0"/>
          </a:p>
        </p:txBody>
      </p:sp>
      <p:sp>
        <p:nvSpPr>
          <p:cNvPr id="31" name="Star: 7 Points 30">
            <a:extLst>
              <a:ext uri="{FF2B5EF4-FFF2-40B4-BE49-F238E27FC236}">
                <a16:creationId xmlns:a16="http://schemas.microsoft.com/office/drawing/2014/main" id="{1895B164-BF93-DCCE-A12A-D65F0A41D8B3}"/>
              </a:ext>
            </a:extLst>
          </p:cNvPr>
          <p:cNvSpPr/>
          <p:nvPr/>
        </p:nvSpPr>
        <p:spPr>
          <a:xfrm>
            <a:off x="7976342" y="6875162"/>
            <a:ext cx="778558" cy="835653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13</a:t>
            </a:r>
            <a:endParaRPr lang="en-US" sz="4000" dirty="0"/>
          </a:p>
        </p:txBody>
      </p:sp>
      <p:grpSp>
        <p:nvGrpSpPr>
          <p:cNvPr id="38" name="Group 15">
            <a:extLst>
              <a:ext uri="{FF2B5EF4-FFF2-40B4-BE49-F238E27FC236}">
                <a16:creationId xmlns:a16="http://schemas.microsoft.com/office/drawing/2014/main" id="{2D2B2E1F-7EA8-4EF0-0B1E-8CA76A8DE83C}"/>
              </a:ext>
            </a:extLst>
          </p:cNvPr>
          <p:cNvGrpSpPr/>
          <p:nvPr/>
        </p:nvGrpSpPr>
        <p:grpSpPr>
          <a:xfrm>
            <a:off x="12670194" y="-74760"/>
            <a:ext cx="1996718" cy="905541"/>
            <a:chOff x="0" y="0"/>
            <a:chExt cx="2662290" cy="1207389"/>
          </a:xfrm>
        </p:grpSpPr>
        <p:grpSp>
          <p:nvGrpSpPr>
            <p:cNvPr id="39" name="Group 16">
              <a:extLst>
                <a:ext uri="{FF2B5EF4-FFF2-40B4-BE49-F238E27FC236}">
                  <a16:creationId xmlns:a16="http://schemas.microsoft.com/office/drawing/2014/main" id="{2E7C753D-1B8E-7521-80CD-12FC029ED2F5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42" name="Freeform 17">
                <a:extLst>
                  <a:ext uri="{FF2B5EF4-FFF2-40B4-BE49-F238E27FC236}">
                    <a16:creationId xmlns:a16="http://schemas.microsoft.com/office/drawing/2014/main" id="{43B32A10-3314-2DED-90D3-661B5D4AB70A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3" name="TextBox 18">
                <a:extLst>
                  <a:ext uri="{FF2B5EF4-FFF2-40B4-BE49-F238E27FC236}">
                    <a16:creationId xmlns:a16="http://schemas.microsoft.com/office/drawing/2014/main" id="{03D3AEC4-7BA2-46AA-AD0D-698DEC77E51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43D7CB42-20B9-01CA-6464-438082028926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B0D74812-62FF-83AF-21D8-6D39D5C40265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B6A2CA-5C23-985E-C78D-99708B077EDA}"/>
              </a:ext>
            </a:extLst>
          </p:cNvPr>
          <p:cNvSpPr/>
          <p:nvPr/>
        </p:nvSpPr>
        <p:spPr>
          <a:xfrm>
            <a:off x="1104900" y="762000"/>
            <a:ext cx="11734800" cy="12827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mengirimkan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pesan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lelucon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gambar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foto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audio,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video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kepada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meskipun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sudah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dilarang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Korban;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765C1C-80DC-D75F-526A-26DE1B1A50BD}"/>
              </a:ext>
            </a:extLst>
          </p:cNvPr>
          <p:cNvSpPr/>
          <p:nvPr/>
        </p:nvSpPr>
        <p:spPr>
          <a:xfrm>
            <a:off x="1104900" y="2425700"/>
            <a:ext cx="11734800" cy="1092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mengambil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merekam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mengunggah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mengedarkan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foto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rekaman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audio,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visual Korban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bernuansa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;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1BCA7C-7327-507E-846C-4DB8650E4E63}"/>
              </a:ext>
            </a:extLst>
          </p:cNvPr>
          <p:cNvSpPr/>
          <p:nvPr/>
        </p:nvSpPr>
        <p:spPr>
          <a:xfrm>
            <a:off x="1104900" y="4114800"/>
            <a:ext cx="11734800" cy="1092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perbuatan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kekerasan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seksual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lainnya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sesuai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ketentuan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peraturan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perundang-undangan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.</a:t>
            </a:r>
            <a:endParaRPr lang="en-US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42840D-3F3D-4A17-D26E-D460B37D2131}"/>
              </a:ext>
            </a:extLst>
          </p:cNvPr>
          <p:cNvSpPr/>
          <p:nvPr/>
        </p:nvSpPr>
        <p:spPr>
          <a:xfrm>
            <a:off x="501650" y="771525"/>
            <a:ext cx="901700" cy="12827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7176B2-DA2A-1045-A157-6C3FD43F5017}"/>
              </a:ext>
            </a:extLst>
          </p:cNvPr>
          <p:cNvSpPr/>
          <p:nvPr/>
        </p:nvSpPr>
        <p:spPr>
          <a:xfrm>
            <a:off x="12496800" y="2330450"/>
            <a:ext cx="1028700" cy="118745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15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5D39C2-A58D-01AD-0109-B8F2B4658C64}"/>
              </a:ext>
            </a:extLst>
          </p:cNvPr>
          <p:cNvSpPr/>
          <p:nvPr/>
        </p:nvSpPr>
        <p:spPr>
          <a:xfrm>
            <a:off x="609600" y="4070351"/>
            <a:ext cx="901700" cy="11366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16</a:t>
            </a:r>
          </a:p>
        </p:txBody>
      </p:sp>
      <p:sp>
        <p:nvSpPr>
          <p:cNvPr id="8" name="Callout: Up Arrow 7">
            <a:extLst>
              <a:ext uri="{FF2B5EF4-FFF2-40B4-BE49-F238E27FC236}">
                <a16:creationId xmlns:a16="http://schemas.microsoft.com/office/drawing/2014/main" id="{E02B984C-4BE8-A9E8-6800-092009843165}"/>
              </a:ext>
            </a:extLst>
          </p:cNvPr>
          <p:cNvSpPr/>
          <p:nvPr/>
        </p:nvSpPr>
        <p:spPr>
          <a:xfrm>
            <a:off x="609600" y="5251449"/>
            <a:ext cx="12915900" cy="2533651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Kekerasan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terjadi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karena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adanya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ketimpangan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relasi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kuasa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. </a:t>
            </a:r>
          </a:p>
          <a:p>
            <a:pPr algn="ctr"/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Ketimpangan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relasi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kuasa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merupakan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kondisi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seseorang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menyalahgunakan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sumber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daya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berupa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pendidikan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pengetahuan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ekonomi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status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sosial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wewenang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, dan/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atau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kondisi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fisik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untuk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mengendalikan</a:t>
            </a:r>
            <a:r>
              <a:rPr lang="en-US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orang lain. </a:t>
            </a:r>
          </a:p>
        </p:txBody>
      </p:sp>
      <p:grpSp>
        <p:nvGrpSpPr>
          <p:cNvPr id="9" name="Group 15">
            <a:extLst>
              <a:ext uri="{FF2B5EF4-FFF2-40B4-BE49-F238E27FC236}">
                <a16:creationId xmlns:a16="http://schemas.microsoft.com/office/drawing/2014/main" id="{C78BB488-FB86-750D-5204-68682A29F866}"/>
              </a:ext>
            </a:extLst>
          </p:cNvPr>
          <p:cNvGrpSpPr/>
          <p:nvPr/>
        </p:nvGrpSpPr>
        <p:grpSpPr>
          <a:xfrm>
            <a:off x="12537263" y="0"/>
            <a:ext cx="1996718" cy="905541"/>
            <a:chOff x="0" y="0"/>
            <a:chExt cx="2662290" cy="1207389"/>
          </a:xfrm>
        </p:grpSpPr>
        <p:grpSp>
          <p:nvGrpSpPr>
            <p:cNvPr id="10" name="Group 16">
              <a:extLst>
                <a:ext uri="{FF2B5EF4-FFF2-40B4-BE49-F238E27FC236}">
                  <a16:creationId xmlns:a16="http://schemas.microsoft.com/office/drawing/2014/main" id="{9060C4CA-52EB-614C-D7D0-ED3E4A90C8D9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13" name="Freeform 17">
                <a:extLst>
                  <a:ext uri="{FF2B5EF4-FFF2-40B4-BE49-F238E27FC236}">
                    <a16:creationId xmlns:a16="http://schemas.microsoft.com/office/drawing/2014/main" id="{105B4B15-E4CF-8968-2815-1D00A4C54980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8">
                <a:extLst>
                  <a:ext uri="{FF2B5EF4-FFF2-40B4-BE49-F238E27FC236}">
                    <a16:creationId xmlns:a16="http://schemas.microsoft.com/office/drawing/2014/main" id="{10B81879-9BBE-F77F-CCE3-E7D7735C027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BD12CDD2-150A-E760-ECCD-0D8A2F61432A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CBF2ACBF-AE68-66FC-D1FF-F5ADEE6BDF7D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57BF5-4404-2288-C8E1-BD6E46763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E70FAE60-5C61-2AC8-1661-0567CE80C608}"/>
              </a:ext>
            </a:extLst>
          </p:cNvPr>
          <p:cNvGrpSpPr/>
          <p:nvPr/>
        </p:nvGrpSpPr>
        <p:grpSpPr>
          <a:xfrm>
            <a:off x="-180856" y="0"/>
            <a:ext cx="14688518" cy="8229600"/>
            <a:chOff x="0" y="0"/>
            <a:chExt cx="24384000" cy="137160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B2B0FDB-4664-B4EA-D3C2-715D9D761674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9B38269F-DC4D-FD9C-F1C1-CE7CA2ABBC45}"/>
              </a:ext>
            </a:extLst>
          </p:cNvPr>
          <p:cNvSpPr txBox="1"/>
          <p:nvPr/>
        </p:nvSpPr>
        <p:spPr>
          <a:xfrm>
            <a:off x="52027" y="208080"/>
            <a:ext cx="12015664" cy="715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62"/>
              </a:lnSpc>
            </a:pPr>
            <a:r>
              <a:rPr lang="en-US" sz="3600" b="1" dirty="0">
                <a:latin typeface="League Spartan"/>
                <a:ea typeface="League Spartan"/>
                <a:cs typeface="League Spartan"/>
                <a:sym typeface="League Spartan"/>
              </a:rPr>
              <a:t>SANKSI TERHADAP PELAKU KEKERASAN SEKSUAL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270B64-8766-9306-6074-1C6BB64D8AEF}"/>
              </a:ext>
            </a:extLst>
          </p:cNvPr>
          <p:cNvSpPr txBox="1"/>
          <p:nvPr/>
        </p:nvSpPr>
        <p:spPr>
          <a:xfrm>
            <a:off x="373918" y="2675937"/>
            <a:ext cx="4515582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250"/>
              </a:lnSpc>
            </a:pP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Untuk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semua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warga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kampus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:</a:t>
            </a:r>
          </a:p>
          <a:p>
            <a:pPr marL="431801" lvl="1" indent="-215900" algn="just">
              <a:lnSpc>
                <a:spcPts val="3250"/>
              </a:lnSpc>
              <a:buFont typeface="Arial"/>
              <a:buChar char="•"/>
            </a:pP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Teguran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tertulis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marL="431800" lvl="1" indent="-215900" algn="just">
              <a:lnSpc>
                <a:spcPts val="3250"/>
              </a:lnSpc>
              <a:buFont typeface="Arial"/>
              <a:buChar char="•"/>
            </a:pP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Pernyataan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permohonan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maaf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secara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tertulis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yang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dipublikasikan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di internal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perguruan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tinggi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atau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media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massa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697731-285B-41C1-EAA7-9F67A3E5688E}"/>
              </a:ext>
            </a:extLst>
          </p:cNvPr>
          <p:cNvSpPr txBox="1"/>
          <p:nvPr/>
        </p:nvSpPr>
        <p:spPr>
          <a:xfrm>
            <a:off x="5594774" y="2697574"/>
            <a:ext cx="3663526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250"/>
              </a:lnSpc>
            </a:pP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Untuk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semua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warga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kampus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:</a:t>
            </a:r>
          </a:p>
          <a:p>
            <a:pPr marL="431801" lvl="1" indent="-215900" algn="just">
              <a:lnSpc>
                <a:spcPts val="3250"/>
              </a:lnSpc>
              <a:buFont typeface="Arial"/>
              <a:buChar char="•"/>
            </a:pP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Teguran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tertulis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marL="431800" lvl="1" indent="-215900" algn="just">
              <a:lnSpc>
                <a:spcPts val="3250"/>
              </a:lnSpc>
              <a:buFont typeface="Arial"/>
              <a:buChar char="•"/>
            </a:pP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Pernyataan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permohonan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maaf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secara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tertulis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yang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dipublikasikan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di internal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perguruan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tinggi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atau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media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massa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641859-26D8-EAB6-585A-099A668D5184}"/>
              </a:ext>
            </a:extLst>
          </p:cNvPr>
          <p:cNvSpPr txBox="1"/>
          <p:nvPr/>
        </p:nvSpPr>
        <p:spPr>
          <a:xfrm>
            <a:off x="9740902" y="2675937"/>
            <a:ext cx="441251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Untuk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mahasiswa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:</a:t>
            </a:r>
          </a:p>
          <a:p>
            <a:pPr algn="just"/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Pemberhentian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tetap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algn="just"/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algn="just"/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Untuk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pendidik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/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tendik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:</a:t>
            </a:r>
          </a:p>
          <a:p>
            <a:pPr algn="just"/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Pemberhentian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tetap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sesuai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peraturan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perundang-undangan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algn="just"/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  <a:p>
            <a:pPr algn="just"/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Untuk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warga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</a:t>
            </a:r>
            <a:r>
              <a:rPr lang="en-US" sz="2800" b="1" dirty="0" err="1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kampus</a:t>
            </a:r>
            <a:r>
              <a:rPr lang="en-US" sz="2800" b="1" dirty="0"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lain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:</a:t>
            </a:r>
          </a:p>
          <a:p>
            <a:pPr algn="just"/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Pencabutan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izin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beraktivitas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dan/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atau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pemutusan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hubungan</a:t>
            </a:r>
            <a:r>
              <a:rPr lang="en-US" sz="2800" dirty="0"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800" dirty="0" err="1">
                <a:latin typeface="Source Han Sans JP"/>
                <a:ea typeface="Source Han Sans JP"/>
                <a:cs typeface="Source Han Sans JP"/>
                <a:sym typeface="Source Han Sans JP"/>
              </a:rPr>
              <a:t>kerjasama</a:t>
            </a:r>
            <a:endParaRPr lang="en-US" sz="2800" dirty="0">
              <a:latin typeface="Source Han Sans JP"/>
              <a:ea typeface="Source Han Sans JP"/>
              <a:cs typeface="Source Han Sans JP"/>
              <a:sym typeface="Source Han Sans JP"/>
            </a:endParaRP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8AB426CC-81DE-5D1A-E5CF-9783BC2CFA18}"/>
              </a:ext>
            </a:extLst>
          </p:cNvPr>
          <p:cNvSpPr/>
          <p:nvPr/>
        </p:nvSpPr>
        <p:spPr>
          <a:xfrm>
            <a:off x="373918" y="1413294"/>
            <a:ext cx="4408364" cy="735038"/>
          </a:xfrm>
          <a:prstGeom prst="homePlat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Sanski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Ringan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9F94AC59-BB20-AB5D-9979-03E5C5AE5D10}"/>
              </a:ext>
            </a:extLst>
          </p:cNvPr>
          <p:cNvSpPr/>
          <p:nvPr/>
        </p:nvSpPr>
        <p:spPr>
          <a:xfrm>
            <a:off x="5638800" y="1433072"/>
            <a:ext cx="3619500" cy="715260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Sanski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Sedang  </a:t>
            </a: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8C0DA84D-3351-18FD-0D85-6629A8314D3E}"/>
              </a:ext>
            </a:extLst>
          </p:cNvPr>
          <p:cNvSpPr/>
          <p:nvPr/>
        </p:nvSpPr>
        <p:spPr>
          <a:xfrm>
            <a:off x="10170009" y="1413294"/>
            <a:ext cx="3619500" cy="715260"/>
          </a:xfrm>
          <a:prstGeom prst="homePlat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Sanski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Berat </a:t>
            </a:r>
          </a:p>
        </p:txBody>
      </p:sp>
      <p:grpSp>
        <p:nvGrpSpPr>
          <p:cNvPr id="18" name="Group 15">
            <a:extLst>
              <a:ext uri="{FF2B5EF4-FFF2-40B4-BE49-F238E27FC236}">
                <a16:creationId xmlns:a16="http://schemas.microsoft.com/office/drawing/2014/main" id="{C134E81B-0E18-E2D9-FAC9-8E0221CBE55B}"/>
              </a:ext>
            </a:extLst>
          </p:cNvPr>
          <p:cNvGrpSpPr/>
          <p:nvPr/>
        </p:nvGrpSpPr>
        <p:grpSpPr>
          <a:xfrm>
            <a:off x="11746273" y="-16153"/>
            <a:ext cx="2832100" cy="1136095"/>
            <a:chOff x="0" y="0"/>
            <a:chExt cx="2662290" cy="1207389"/>
          </a:xfrm>
        </p:grpSpPr>
        <p:grpSp>
          <p:nvGrpSpPr>
            <p:cNvPr id="20" name="Group 16">
              <a:extLst>
                <a:ext uri="{FF2B5EF4-FFF2-40B4-BE49-F238E27FC236}">
                  <a16:creationId xmlns:a16="http://schemas.microsoft.com/office/drawing/2014/main" id="{625A5B05-E5E9-F0E0-4709-6E9FF8170E6D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D92A0246-2735-4017-77E0-07CC426302C8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FED7D218-6857-B595-30E2-A5792ED2759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B4F905AD-2743-3E87-E379-A4034DDFF459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A15C6303-D77F-86CB-2B06-BA11260CFEF5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  <p:pic>
        <p:nvPicPr>
          <p:cNvPr id="26" name="Graphic 25" descr="Handcuffs">
            <a:extLst>
              <a:ext uri="{FF2B5EF4-FFF2-40B4-BE49-F238E27FC236}">
                <a16:creationId xmlns:a16="http://schemas.microsoft.com/office/drawing/2014/main" id="{0240D402-4F65-C197-EEC6-09A75E68A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0253" y="5239482"/>
            <a:ext cx="3824021" cy="299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9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98E8CDEC-A3B3-AE2A-B49F-48C3ED110B4A}"/>
              </a:ext>
            </a:extLst>
          </p:cNvPr>
          <p:cNvSpPr/>
          <p:nvPr/>
        </p:nvSpPr>
        <p:spPr>
          <a:xfrm>
            <a:off x="469900" y="1854200"/>
            <a:ext cx="13706031" cy="5733050"/>
          </a:xfrm>
          <a:custGeom>
            <a:avLst/>
            <a:gdLst/>
            <a:ahLst/>
            <a:cxnLst/>
            <a:rect l="l" t="t" r="r" b="b"/>
            <a:pathLst>
              <a:path w="12825385" h="5370630">
                <a:moveTo>
                  <a:pt x="0" y="0"/>
                </a:moveTo>
                <a:lnTo>
                  <a:pt x="12825385" y="0"/>
                </a:lnTo>
                <a:lnTo>
                  <a:pt x="12825385" y="5370630"/>
                </a:lnTo>
                <a:lnTo>
                  <a:pt x="0" y="5370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8179D383-8B47-8822-B987-D9E900C8DAE9}"/>
              </a:ext>
            </a:extLst>
          </p:cNvPr>
          <p:cNvSpPr/>
          <p:nvPr/>
        </p:nvSpPr>
        <p:spPr>
          <a:xfrm>
            <a:off x="0" y="587610"/>
            <a:ext cx="9804400" cy="1041400"/>
          </a:xfrm>
          <a:prstGeom prst="homePlat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MEKANISME PELAPORAN DAN PENANGANAN 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B6FBE729-A985-79D5-7BC5-A39CD95A3502}"/>
              </a:ext>
            </a:extLst>
          </p:cNvPr>
          <p:cNvGrpSpPr/>
          <p:nvPr/>
        </p:nvGrpSpPr>
        <p:grpSpPr>
          <a:xfrm>
            <a:off x="11976100" y="0"/>
            <a:ext cx="2654300" cy="1041400"/>
            <a:chOff x="0" y="0"/>
            <a:chExt cx="2662290" cy="1207389"/>
          </a:xfrm>
        </p:grpSpPr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id="{1C19D89E-A525-5B1D-D884-2E851D8103A3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8" name="Freeform 17">
                <a:extLst>
                  <a:ext uri="{FF2B5EF4-FFF2-40B4-BE49-F238E27FC236}">
                    <a16:creationId xmlns:a16="http://schemas.microsoft.com/office/drawing/2014/main" id="{0A7A800B-37AC-544F-27DB-8D0829F78149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18">
                <a:extLst>
                  <a:ext uri="{FF2B5EF4-FFF2-40B4-BE49-F238E27FC236}">
                    <a16:creationId xmlns:a16="http://schemas.microsoft.com/office/drawing/2014/main" id="{28ECA623-CF7B-301D-8D0F-40459BEA5E2A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9ABDBB8A-3EAB-3C3F-2F79-ED028B25E419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BC65C102-0DD8-C430-6E28-48D44E792254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05310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D944B8-BDC5-6A3F-3D69-714EA4BF6B48}"/>
              </a:ext>
            </a:extLst>
          </p:cNvPr>
          <p:cNvSpPr txBox="1"/>
          <p:nvPr/>
        </p:nvSpPr>
        <p:spPr>
          <a:xfrm>
            <a:off x="266700" y="116795"/>
            <a:ext cx="8318500" cy="731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062"/>
              </a:lnSpc>
            </a:pPr>
            <a:r>
              <a:rPr lang="en-US" sz="180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Bersama Ciptakan Kampus Aman dan Bebas Kekerasan Seksual</a:t>
            </a:r>
            <a:endParaRPr lang="en-US" sz="1800" dirty="0">
              <a:solidFill>
                <a:srgbClr val="F6E54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28DF3801-0408-1BA5-3CE2-C4B2FC7B5F83}"/>
              </a:ext>
            </a:extLst>
          </p:cNvPr>
          <p:cNvGrpSpPr/>
          <p:nvPr/>
        </p:nvGrpSpPr>
        <p:grpSpPr>
          <a:xfrm>
            <a:off x="0" y="-1378149"/>
            <a:ext cx="14630400" cy="10287000"/>
            <a:chOff x="0" y="0"/>
            <a:chExt cx="24384000" cy="1371600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F023573-AF9B-0311-4EF0-B0A7DECE019E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81A24"/>
            </a:solidFill>
          </p:spPr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FF276092-C6A9-BD0D-717D-9FC5252B9380}"/>
              </a:ext>
            </a:extLst>
          </p:cNvPr>
          <p:cNvSpPr txBox="1"/>
          <p:nvPr/>
        </p:nvSpPr>
        <p:spPr>
          <a:xfrm>
            <a:off x="419959" y="129049"/>
            <a:ext cx="12138646" cy="1516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62"/>
              </a:lnSpc>
            </a:pPr>
            <a:r>
              <a:rPr lang="en-US" sz="4812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Bersama </a:t>
            </a:r>
            <a:r>
              <a:rPr lang="en-US" sz="4812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Ciptakan</a:t>
            </a:r>
            <a:r>
              <a:rPr lang="en-US" sz="4812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Kampus Aman dan </a:t>
            </a:r>
            <a:r>
              <a:rPr lang="en-US" sz="4812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Bebas</a:t>
            </a:r>
            <a:r>
              <a:rPr lang="en-US" sz="4812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4812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Kekerasan</a:t>
            </a:r>
            <a:r>
              <a:rPr lang="en-US" sz="4812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4812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Seksual</a:t>
            </a:r>
            <a:endParaRPr lang="en-US" sz="4812" dirty="0">
              <a:solidFill>
                <a:srgbClr val="F6E54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687C879-569F-00DF-6C18-226D4011E8A0}"/>
              </a:ext>
            </a:extLst>
          </p:cNvPr>
          <p:cNvSpPr txBox="1"/>
          <p:nvPr/>
        </p:nvSpPr>
        <p:spPr>
          <a:xfrm>
            <a:off x="691555" y="2813000"/>
            <a:ext cx="10447501" cy="453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2874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Kontak SATGAS PPKS UIN Suska Riau: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5382C45-33FF-55F0-F4BD-55DA731A75CA}"/>
              </a:ext>
            </a:extLst>
          </p:cNvPr>
          <p:cNvSpPr txBox="1"/>
          <p:nvPr/>
        </p:nvSpPr>
        <p:spPr>
          <a:xfrm>
            <a:off x="691555" y="3670937"/>
            <a:ext cx="9460706" cy="61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2562" dirty="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Email: satgas.ppks@uin-suska.ac.id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E14CA08-581A-2401-5CB2-0EC22C30ACA4}"/>
              </a:ext>
            </a:extLst>
          </p:cNvPr>
          <p:cNvSpPr txBox="1"/>
          <p:nvPr/>
        </p:nvSpPr>
        <p:spPr>
          <a:xfrm>
            <a:off x="691555" y="4653228"/>
            <a:ext cx="9460706" cy="61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2562" dirty="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Hotline: 85261790616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31B689A0-9AFC-0E2E-2318-D9B21A345092}"/>
              </a:ext>
            </a:extLst>
          </p:cNvPr>
          <p:cNvSpPr txBox="1"/>
          <p:nvPr/>
        </p:nvSpPr>
        <p:spPr>
          <a:xfrm>
            <a:off x="691555" y="5621982"/>
            <a:ext cx="9460706" cy="61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2562" dirty="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Lokasi: Pusat Studi Gender Anak (PSGA)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FCF0A8D9-324B-9454-558A-2C6571ACC937}"/>
              </a:ext>
            </a:extLst>
          </p:cNvPr>
          <p:cNvSpPr txBox="1"/>
          <p:nvPr/>
        </p:nvSpPr>
        <p:spPr>
          <a:xfrm>
            <a:off x="60360" y="6709619"/>
            <a:ext cx="10447501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Laporkan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segala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bentuk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kekerasan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seksual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terjadi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di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lingkungan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kampus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. Kami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berkomitmen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membangun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budaya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kampus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inklusif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responsif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terhadap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isu-isu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kekerasan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seksual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serta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mendorong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partisipasi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aktif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seluruh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anggota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komunitas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kampus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dalam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upaya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pencegahan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penanganan</a:t>
            </a:r>
            <a:r>
              <a:rPr lang="en-US" sz="2400" b="1" dirty="0">
                <a:solidFill>
                  <a:schemeClr val="tx1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.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C2B62869-FBBC-028E-31ED-A6342497226F}"/>
              </a:ext>
            </a:extLst>
          </p:cNvPr>
          <p:cNvSpPr txBox="1"/>
          <p:nvPr/>
        </p:nvSpPr>
        <p:spPr>
          <a:xfrm>
            <a:off x="10593182" y="6025505"/>
            <a:ext cx="3696295" cy="1368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874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Scan barcode </a:t>
            </a:r>
            <a:r>
              <a:rPr lang="en-US" sz="2874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diatas</a:t>
            </a:r>
            <a:r>
              <a:rPr lang="en-US" sz="2874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874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untuk</a:t>
            </a:r>
            <a:r>
              <a:rPr lang="en-US" sz="2874" dirty="0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874" dirty="0" err="1">
                <a:solidFill>
                  <a:srgbClr val="F6E54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melapor</a:t>
            </a:r>
            <a:endParaRPr lang="en-US" sz="2874" dirty="0">
              <a:solidFill>
                <a:srgbClr val="F6E54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1F2F7C17-001F-5DF4-BA41-06F7398CCB3A}"/>
              </a:ext>
            </a:extLst>
          </p:cNvPr>
          <p:cNvGrpSpPr>
            <a:grpSpLocks noChangeAspect="1"/>
          </p:cNvGrpSpPr>
          <p:nvPr/>
        </p:nvGrpSpPr>
        <p:grpSpPr>
          <a:xfrm>
            <a:off x="10257732" y="1761016"/>
            <a:ext cx="4168774" cy="5304070"/>
            <a:chOff x="0" y="0"/>
            <a:chExt cx="5558365" cy="7072093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A10EEE9-0D8C-91A1-DDCD-D5745DEE30F3}"/>
                </a:ext>
              </a:extLst>
            </p:cNvPr>
            <p:cNvSpPr/>
            <p:nvPr/>
          </p:nvSpPr>
          <p:spPr>
            <a:xfrm>
              <a:off x="0" y="0"/>
              <a:ext cx="5558409" cy="7072122"/>
            </a:xfrm>
            <a:custGeom>
              <a:avLst/>
              <a:gdLst/>
              <a:ahLst/>
              <a:cxnLst/>
              <a:rect l="l" t="t" r="r" b="b"/>
              <a:pathLst>
                <a:path w="5558409" h="7072122">
                  <a:moveTo>
                    <a:pt x="0" y="0"/>
                  </a:moveTo>
                  <a:lnTo>
                    <a:pt x="5558409" y="0"/>
                  </a:lnTo>
                  <a:lnTo>
                    <a:pt x="5558409" y="7072122"/>
                  </a:lnTo>
                  <a:lnTo>
                    <a:pt x="0" y="7072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F045F8D7-B52B-49A7-B828-04AEFC55093F}"/>
              </a:ext>
            </a:extLst>
          </p:cNvPr>
          <p:cNvGrpSpPr/>
          <p:nvPr/>
        </p:nvGrpSpPr>
        <p:grpSpPr>
          <a:xfrm>
            <a:off x="12558605" y="-18434"/>
            <a:ext cx="1996718" cy="905541"/>
            <a:chOff x="0" y="0"/>
            <a:chExt cx="2662290" cy="1207389"/>
          </a:xfrm>
        </p:grpSpPr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E57BE88F-4B06-C227-B55B-6FC6F2E35B10}"/>
                </a:ext>
              </a:extLst>
            </p:cNvPr>
            <p:cNvGrpSpPr/>
            <p:nvPr/>
          </p:nvGrpSpPr>
          <p:grpSpPr>
            <a:xfrm>
              <a:off x="0" y="0"/>
              <a:ext cx="2662290" cy="1207389"/>
              <a:chOff x="0" y="0"/>
              <a:chExt cx="683284" cy="309880"/>
            </a:xfrm>
          </p:grpSpPr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A3C87F4D-79E1-B35B-7BF2-52C6B0619A1F}"/>
                  </a:ext>
                </a:extLst>
              </p:cNvPr>
              <p:cNvSpPr/>
              <p:nvPr/>
            </p:nvSpPr>
            <p:spPr>
              <a:xfrm>
                <a:off x="0" y="0"/>
                <a:ext cx="683284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683284" h="309880">
                    <a:moveTo>
                      <a:pt x="480084" y="0"/>
                    </a:moveTo>
                    <a:cubicBezTo>
                      <a:pt x="592308" y="0"/>
                      <a:pt x="683284" y="69369"/>
                      <a:pt x="683284" y="154940"/>
                    </a:cubicBezTo>
                    <a:cubicBezTo>
                      <a:pt x="683284" y="240511"/>
                      <a:pt x="592308" y="309880"/>
                      <a:pt x="480084" y="309880"/>
                    </a:cubicBezTo>
                    <a:lnTo>
                      <a:pt x="203200" y="309880"/>
                    </a:lnTo>
                    <a:cubicBezTo>
                      <a:pt x="90976" y="309880"/>
                      <a:pt x="0" y="240511"/>
                      <a:pt x="0" y="154940"/>
                    </a:cubicBezTo>
                    <a:cubicBezTo>
                      <a:pt x="0" y="6936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0C230A7B-FD1F-B8DC-71D5-F260EA5026A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683284" cy="328930"/>
              </a:xfrm>
              <a:prstGeom prst="rect">
                <a:avLst/>
              </a:prstGeom>
            </p:spPr>
            <p:txBody>
              <a:bodyPr lIns="37953" tIns="37953" rIns="37953" bIns="37953" rtlCol="0" anchor="ctr"/>
              <a:lstStyle/>
              <a:p>
                <a:pPr algn="ctr">
                  <a:lnSpc>
                    <a:spcPts val="3000"/>
                  </a:lnSpc>
                </a:pPr>
                <a:endParaRPr/>
              </a:p>
            </p:txBody>
          </p:sp>
        </p:grp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2857840-76A6-7B9C-DF87-8793DE547C46}"/>
                </a:ext>
              </a:extLst>
            </p:cNvPr>
            <p:cNvSpPr/>
            <p:nvPr/>
          </p:nvSpPr>
          <p:spPr>
            <a:xfrm>
              <a:off x="483854" y="187816"/>
              <a:ext cx="786305" cy="831756"/>
            </a:xfrm>
            <a:custGeom>
              <a:avLst/>
              <a:gdLst/>
              <a:ahLst/>
              <a:cxnLst/>
              <a:rect l="l" t="t" r="r" b="b"/>
              <a:pathLst>
                <a:path w="786305" h="831756">
                  <a:moveTo>
                    <a:pt x="0" y="0"/>
                  </a:moveTo>
                  <a:lnTo>
                    <a:pt x="786305" y="0"/>
                  </a:lnTo>
                  <a:lnTo>
                    <a:pt x="786305" y="831756"/>
                  </a:lnTo>
                  <a:lnTo>
                    <a:pt x="0" y="831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55" b="-2655"/>
              </a:stretch>
            </a:blipFill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C34ED91-99F8-9B39-685E-970DECACDBE4}"/>
                </a:ext>
              </a:extLst>
            </p:cNvPr>
            <p:cNvSpPr/>
            <p:nvPr/>
          </p:nvSpPr>
          <p:spPr>
            <a:xfrm>
              <a:off x="1429308" y="211951"/>
              <a:ext cx="833508" cy="783486"/>
            </a:xfrm>
            <a:custGeom>
              <a:avLst/>
              <a:gdLst/>
              <a:ahLst/>
              <a:cxnLst/>
              <a:rect l="l" t="t" r="r" b="b"/>
              <a:pathLst>
                <a:path w="833508" h="783486">
                  <a:moveTo>
                    <a:pt x="0" y="0"/>
                  </a:moveTo>
                  <a:lnTo>
                    <a:pt x="833507" y="0"/>
                  </a:lnTo>
                  <a:lnTo>
                    <a:pt x="833507" y="783486"/>
                  </a:lnTo>
                  <a:lnTo>
                    <a:pt x="0" y="78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97" t="-20034" b="-2655"/>
              </a:stretch>
            </a:blipFill>
          </p:spPr>
        </p:sp>
      </p:grpSp>
      <p:sp>
        <p:nvSpPr>
          <p:cNvPr id="23" name="Freeform 21">
            <a:extLst>
              <a:ext uri="{FF2B5EF4-FFF2-40B4-BE49-F238E27FC236}">
                <a16:creationId xmlns:a16="http://schemas.microsoft.com/office/drawing/2014/main" id="{31354126-49DE-1D7C-ACBE-1D6489919A90}"/>
              </a:ext>
            </a:extLst>
          </p:cNvPr>
          <p:cNvSpPr/>
          <p:nvPr/>
        </p:nvSpPr>
        <p:spPr>
          <a:xfrm>
            <a:off x="17640781" y="9751131"/>
            <a:ext cx="647219" cy="535869"/>
          </a:xfrm>
          <a:custGeom>
            <a:avLst/>
            <a:gdLst/>
            <a:ahLst/>
            <a:cxnLst/>
            <a:rect l="l" t="t" r="r" b="b"/>
            <a:pathLst>
              <a:path w="647219" h="535869">
                <a:moveTo>
                  <a:pt x="0" y="0"/>
                </a:moveTo>
                <a:lnTo>
                  <a:pt x="647219" y="0"/>
                </a:lnTo>
                <a:lnTo>
                  <a:pt x="647219" y="535869"/>
                </a:lnTo>
                <a:lnTo>
                  <a:pt x="0" y="5358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5000"/>
            </a:blip>
            <a:stretch>
              <a:fillRect l="-82532" t="-117070" r="-64584" b="-81396"/>
            </a:stretch>
          </a:blipFill>
        </p:spPr>
      </p:sp>
    </p:spTree>
    <p:extLst>
      <p:ext uri="{BB962C8B-B14F-4D97-AF65-F5344CB8AC3E}">
        <p14:creationId xmlns:p14="http://schemas.microsoft.com/office/powerpoint/2010/main" val="3566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69" y="0"/>
            <a:ext cx="628019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9148" y="376035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Wassalam</a:t>
            </a:r>
            <a:endParaRPr lang="en-US" sz="4450" dirty="0"/>
          </a:p>
        </p:txBody>
      </p:sp>
      <p:pic>
        <p:nvPicPr>
          <p:cNvPr id="4" name="Picture 4" descr="AG00373_">
            <a:extLst>
              <a:ext uri="{FF2B5EF4-FFF2-40B4-BE49-F238E27FC236}">
                <a16:creationId xmlns:a16="http://schemas.microsoft.com/office/drawing/2014/main" id="{97EECDA7-FC72-616A-6B33-7DE03671CC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874">
            <a:off x="9903807" y="4202964"/>
            <a:ext cx="4492903" cy="393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778</Words>
  <Application>Microsoft Office PowerPoint</Application>
  <PresentationFormat>Custom</PresentationFormat>
  <Paragraphs>128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Chiller</vt:lpstr>
      <vt:lpstr>Source Han Sans JP</vt:lpstr>
      <vt:lpstr>Source Han Sans JP Bold</vt:lpstr>
      <vt:lpstr>League Spartan</vt:lpstr>
      <vt:lpstr>Arial Black</vt:lpstr>
      <vt:lpstr>Bookman Old Style</vt:lpstr>
      <vt:lpstr>Alexandria Light</vt:lpstr>
      <vt:lpstr>Arial Narrow</vt:lpstr>
      <vt:lpstr>Corben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JONI ALIZON</cp:lastModifiedBy>
  <cp:revision>35</cp:revision>
  <cp:lastPrinted>2025-11-06T10:00:27Z</cp:lastPrinted>
  <dcterms:created xsi:type="dcterms:W3CDTF">2025-10-30T05:09:38Z</dcterms:created>
  <dcterms:modified xsi:type="dcterms:W3CDTF">2026-02-10T04:14:42Z</dcterms:modified>
</cp:coreProperties>
</file>